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475" r:id="rId2"/>
    <p:sldId id="533" r:id="rId3"/>
    <p:sldId id="534" r:id="rId4"/>
    <p:sldId id="535" r:id="rId5"/>
    <p:sldId id="536" r:id="rId6"/>
    <p:sldId id="537" r:id="rId7"/>
    <p:sldId id="538" r:id="rId8"/>
    <p:sldId id="539" r:id="rId9"/>
    <p:sldId id="540" r:id="rId10"/>
    <p:sldId id="541" r:id="rId11"/>
    <p:sldId id="542" r:id="rId12"/>
    <p:sldId id="543" r:id="rId13"/>
    <p:sldId id="544" r:id="rId14"/>
    <p:sldId id="546" r:id="rId15"/>
    <p:sldId id="547" r:id="rId16"/>
    <p:sldId id="548" r:id="rId17"/>
    <p:sldId id="545" r:id="rId18"/>
    <p:sldId id="532" r:id="rId19"/>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p15:clr>
            <a:srgbClr val="A4A3A4"/>
          </p15:clr>
        </p15:guide>
        <p15:guide id="2" pos="21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3301"/>
    <a:srgbClr val="F58320"/>
    <a:srgbClr val="F5801F"/>
    <a:srgbClr val="B58D0B"/>
    <a:srgbClr val="57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289" autoAdjust="0"/>
  </p:normalViewPr>
  <p:slideViewPr>
    <p:cSldViewPr>
      <p:cViewPr varScale="1">
        <p:scale>
          <a:sx n="57" d="100"/>
          <a:sy n="57" d="100"/>
        </p:scale>
        <p:origin x="1746"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2022" y="1188"/>
      </p:cViewPr>
      <p:guideLst>
        <p:guide orient="horz" pos="3156"/>
        <p:guide pos="217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sz="quarter" idx="1"/>
          </p:nvPr>
        </p:nvSpPr>
        <p:spPr>
          <a:xfrm>
            <a:off x="3902075" y="0"/>
            <a:ext cx="2984500" cy="501650"/>
          </a:xfrm>
          <a:prstGeom prst="rect">
            <a:avLst/>
          </a:prstGeom>
        </p:spPr>
        <p:txBody>
          <a:bodyPr vert="horz" lIns="96616" tIns="48308" rIns="96616" bIns="48308" rtlCol="0"/>
          <a:lstStyle>
            <a:lvl1pPr algn="r" fontAlgn="auto">
              <a:spcBef>
                <a:spcPts val="0"/>
              </a:spcBef>
              <a:spcAft>
                <a:spcPts val="0"/>
              </a:spcAft>
              <a:defRPr sz="1300">
                <a:latin typeface="+mn-lt"/>
              </a:defRPr>
            </a:lvl1pPr>
          </a:lstStyle>
          <a:p>
            <a:pPr>
              <a:defRPr/>
            </a:pPr>
            <a:r>
              <a:rPr lang="en-GB"/>
              <a:t>21/11/2011</a:t>
            </a:r>
            <a:endParaRPr lang="en-US"/>
          </a:p>
        </p:txBody>
      </p:sp>
      <p:sp>
        <p:nvSpPr>
          <p:cNvPr id="4" name="Footer Placeholder 3"/>
          <p:cNvSpPr>
            <a:spLocks noGrp="1"/>
          </p:cNvSpPr>
          <p:nvPr>
            <p:ph type="ftr" sz="quarter" idx="2"/>
          </p:nvPr>
        </p:nvSpPr>
        <p:spPr>
          <a:xfrm>
            <a:off x="0" y="9517063"/>
            <a:ext cx="2984500" cy="501650"/>
          </a:xfrm>
          <a:prstGeom prst="rect">
            <a:avLst/>
          </a:prstGeom>
        </p:spPr>
        <p:txBody>
          <a:bodyPr vert="horz" lIns="96616" tIns="48308" rIns="96616" bIns="48308" rtlCol="0" anchor="b"/>
          <a:lstStyle>
            <a:lvl1pPr algn="l" fontAlgn="auto">
              <a:spcBef>
                <a:spcPts val="0"/>
              </a:spcBef>
              <a:spcAft>
                <a:spcPts val="0"/>
              </a:spcAft>
              <a:defRPr sz="1300">
                <a:latin typeface="+mn-lt"/>
              </a:defRPr>
            </a:lvl1pPr>
          </a:lstStyle>
          <a:p>
            <a:pPr>
              <a:defRPr/>
            </a:pPr>
            <a:endParaRPr lang="en-US"/>
          </a:p>
        </p:txBody>
      </p:sp>
      <p:sp>
        <p:nvSpPr>
          <p:cNvPr id="5" name="Slide Number Placeholder 4"/>
          <p:cNvSpPr>
            <a:spLocks noGrp="1"/>
          </p:cNvSpPr>
          <p:nvPr>
            <p:ph type="sldNum" sz="quarter" idx="3"/>
          </p:nvPr>
        </p:nvSpPr>
        <p:spPr>
          <a:xfrm>
            <a:off x="3902075" y="9517063"/>
            <a:ext cx="2984500" cy="501650"/>
          </a:xfrm>
          <a:prstGeom prst="rect">
            <a:avLst/>
          </a:prstGeom>
        </p:spPr>
        <p:txBody>
          <a:bodyPr vert="horz" lIns="96616" tIns="48308" rIns="96616" bIns="48308" rtlCol="0" anchor="b"/>
          <a:lstStyle>
            <a:lvl1pPr algn="r" fontAlgn="auto">
              <a:spcBef>
                <a:spcPts val="0"/>
              </a:spcBef>
              <a:spcAft>
                <a:spcPts val="0"/>
              </a:spcAft>
              <a:defRPr sz="1300">
                <a:latin typeface="+mn-lt"/>
              </a:defRPr>
            </a:lvl1pPr>
          </a:lstStyle>
          <a:p>
            <a:pPr>
              <a:defRPr/>
            </a:pPr>
            <a:fld id="{BA16845A-E157-4680-9FF1-DF13B20E19B2}" type="slidenum">
              <a:rPr lang="en-US"/>
              <a:pPr>
                <a:defRPr/>
              </a:pPr>
              <a:t>‹#›</a:t>
            </a:fld>
            <a:endParaRPr lang="en-US"/>
          </a:p>
        </p:txBody>
      </p:sp>
    </p:spTree>
    <p:extLst>
      <p:ext uri="{BB962C8B-B14F-4D97-AF65-F5344CB8AC3E}">
        <p14:creationId xmlns:p14="http://schemas.microsoft.com/office/powerpoint/2010/main" val="109209166"/>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a:defRPr sz="1300">
                <a:latin typeface="Arial" pitchFamily="34" charset="0"/>
              </a:defRPr>
            </a:lvl1pPr>
          </a:lstStyle>
          <a:p>
            <a:pPr>
              <a:defRPr/>
            </a:pPr>
            <a:endParaRPr lang="en-GB"/>
          </a:p>
        </p:txBody>
      </p:sp>
      <p:sp>
        <p:nvSpPr>
          <p:cNvPr id="3" name="Date Placeholder 2"/>
          <p:cNvSpPr>
            <a:spLocks noGrp="1"/>
          </p:cNvSpPr>
          <p:nvPr>
            <p:ph type="dt" idx="1"/>
          </p:nvPr>
        </p:nvSpPr>
        <p:spPr>
          <a:xfrm>
            <a:off x="3902075" y="0"/>
            <a:ext cx="2984500" cy="501650"/>
          </a:xfrm>
          <a:prstGeom prst="rect">
            <a:avLst/>
          </a:prstGeom>
        </p:spPr>
        <p:txBody>
          <a:bodyPr vert="horz" lIns="96616" tIns="48308" rIns="96616" bIns="48308" rtlCol="0"/>
          <a:lstStyle>
            <a:lvl1pPr algn="r">
              <a:defRPr sz="1300">
                <a:latin typeface="Arial" pitchFamily="34" charset="0"/>
              </a:defRPr>
            </a:lvl1pPr>
          </a:lstStyle>
          <a:p>
            <a:pPr>
              <a:defRPr/>
            </a:pPr>
            <a:r>
              <a:rPr lang="en-GB"/>
              <a:t>21/11/2011</a:t>
            </a:r>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en-GB" noProof="0" smtClean="0"/>
          </a:p>
        </p:txBody>
      </p:sp>
      <p:sp>
        <p:nvSpPr>
          <p:cNvPr id="5" name="Notes Placeholder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a:defRPr sz="1300">
                <a:latin typeface="Arial" pitchFamily="34" charset="0"/>
              </a:defRPr>
            </a:lvl1pPr>
          </a:lstStyle>
          <a:p>
            <a:pPr>
              <a:defRPr/>
            </a:pPr>
            <a:endParaRPr lang="en-GB"/>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a:defRPr sz="1300">
                <a:latin typeface="Arial" pitchFamily="34" charset="0"/>
              </a:defRPr>
            </a:lvl1pPr>
          </a:lstStyle>
          <a:p>
            <a:pPr>
              <a:defRPr/>
            </a:pPr>
            <a:fld id="{9DD301C9-C4B1-43C6-8507-5EFADED312B0}" type="slidenum">
              <a:rPr lang="en-GB"/>
              <a:pPr>
                <a:defRPr/>
              </a:pPr>
              <a:t>‹#›</a:t>
            </a:fld>
            <a:endParaRPr lang="en-GB"/>
          </a:p>
        </p:txBody>
      </p:sp>
    </p:spTree>
    <p:extLst>
      <p:ext uri="{BB962C8B-B14F-4D97-AF65-F5344CB8AC3E}">
        <p14:creationId xmlns:p14="http://schemas.microsoft.com/office/powerpoint/2010/main" val="725163747"/>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4E3F38CD-FB97-4B56-969B-9A9CA5C12683}" type="slidenum">
              <a:rPr lang="en-GB" smtClean="0"/>
              <a:pPr>
                <a:defRPr/>
              </a:pPr>
              <a:t>1</a:t>
            </a:fld>
            <a:endParaRPr lang="en-GB"/>
          </a:p>
        </p:txBody>
      </p:sp>
    </p:spTree>
    <p:extLst>
      <p:ext uri="{BB962C8B-B14F-4D97-AF65-F5344CB8AC3E}">
        <p14:creationId xmlns:p14="http://schemas.microsoft.com/office/powerpoint/2010/main" val="1605830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Using</a:t>
            </a:r>
            <a:r>
              <a:rPr lang="en-ZA" baseline="0" dirty="0" smtClean="0"/>
              <a:t> and sharing OER involves a process …</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2</a:t>
            </a:fld>
            <a:endParaRPr lang="en-GB"/>
          </a:p>
        </p:txBody>
      </p:sp>
    </p:spTree>
    <p:extLst>
      <p:ext uri="{BB962C8B-B14F-4D97-AF65-F5344CB8AC3E}">
        <p14:creationId xmlns:p14="http://schemas.microsoft.com/office/powerpoint/2010/main" val="2345387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9403415-D139-4CC3-9AEF-5FA52BD517F4}" type="slidenum">
              <a:rPr lang="en-US" smtClean="0"/>
              <a:pPr eaLnBrk="1" hangingPunct="1"/>
              <a:t>6</a:t>
            </a:fld>
            <a:endParaRPr lang="en-US" smtClean="0"/>
          </a:p>
        </p:txBody>
      </p:sp>
    </p:spTree>
    <p:extLst>
      <p:ext uri="{BB962C8B-B14F-4D97-AF65-F5344CB8AC3E}">
        <p14:creationId xmlns:p14="http://schemas.microsoft.com/office/powerpoint/2010/main" val="3787987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Make arrangements for</a:t>
            </a:r>
            <a:r>
              <a:rPr lang="en-ZA" baseline="0" dirty="0" smtClean="0"/>
              <a:t> third party copyright clearance. The University of Michigan trains students to do this.</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7</a:t>
            </a:fld>
            <a:endParaRPr lang="en-GB"/>
          </a:p>
        </p:txBody>
      </p:sp>
    </p:spTree>
    <p:extLst>
      <p:ext uri="{BB962C8B-B14F-4D97-AF65-F5344CB8AC3E}">
        <p14:creationId xmlns:p14="http://schemas.microsoft.com/office/powerpoint/2010/main" val="929720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543462" indent="-543462">
              <a:buFont typeface="+mj-lt"/>
              <a:buAutoNum type="arabicPeriod"/>
            </a:pPr>
            <a:r>
              <a:rPr lang="en-US" dirty="0" smtClean="0"/>
              <a:t>Open component of the platform allows for public access to the Univ. Pretoria Professional Development (PD) materials web page. No registration, nor log-in, is required and a search facility allows users to find and access Open courses and materials. This web site would be the point of entry for professionals looking for PD opportunities as well as members of the public.</a:t>
            </a:r>
          </a:p>
          <a:p>
            <a:pPr marL="543462" indent="-543462">
              <a:buFont typeface="+mj-lt"/>
              <a:buAutoNum type="arabicPeriod"/>
            </a:pPr>
            <a:r>
              <a:rPr lang="en-US" dirty="0" smtClean="0"/>
              <a:t>The public web interface (1) accesses the open materials from a database that is also shared with the university’s </a:t>
            </a:r>
            <a:r>
              <a:rPr lang="en-US" dirty="0" err="1" smtClean="0"/>
              <a:t>ClickUp</a:t>
            </a:r>
            <a:r>
              <a:rPr lang="en-US" dirty="0" smtClean="0"/>
              <a:t>! platform.</a:t>
            </a:r>
          </a:p>
          <a:p>
            <a:pPr marL="543462" indent="-543462">
              <a:buFont typeface="+mj-lt"/>
              <a:buAutoNum type="arabicPeriod"/>
            </a:pPr>
            <a:r>
              <a:rPr lang="en-US" dirty="0" smtClean="0"/>
              <a:t>Within the public web interface (1), on those pages of content that lend themselves to PD credits, there is a button that allows anyone to initiate a process to apply for their PD ‘credits’.</a:t>
            </a:r>
          </a:p>
          <a:p>
            <a:pPr marL="543462" indent="-543462">
              <a:buFont typeface="+mj-lt"/>
              <a:buAutoNum type="arabicPeriod" startAt="4"/>
            </a:pPr>
            <a:r>
              <a:rPr lang="en-US" sz="1300" dirty="0"/>
              <a:t>Users register the first time on the </a:t>
            </a:r>
            <a:r>
              <a:rPr lang="en-US" sz="1300" dirty="0" err="1"/>
              <a:t>CEatUP</a:t>
            </a:r>
            <a:r>
              <a:rPr lang="en-US" sz="1300" dirty="0"/>
              <a:t> platform and are provided with a username and password. They also fill out a limited profile that includes professional practice &amp;  payment details. On subsequent visits they simply log in using their password. </a:t>
            </a:r>
          </a:p>
          <a:p>
            <a:pPr marL="543462" indent="-543462">
              <a:buFont typeface="+mj-lt"/>
              <a:buAutoNum type="arabicPeriod" startAt="4"/>
            </a:pPr>
            <a:r>
              <a:rPr lang="en-US" sz="1300" dirty="0"/>
              <a:t>The user is then directed to the UP </a:t>
            </a:r>
            <a:r>
              <a:rPr lang="en-US" sz="1300" dirty="0" err="1"/>
              <a:t>ClickUP</a:t>
            </a:r>
            <a:r>
              <a:rPr lang="en-US" sz="1300" dirty="0"/>
              <a:t> platform where they complete the relevant PD multiple choice test. These short quizzes really only test comprehension and are a device to ensure the vet did read and comprehend the materials. </a:t>
            </a:r>
          </a:p>
          <a:p>
            <a:pPr marL="543462" indent="-543462">
              <a:buFont typeface="+mj-lt"/>
              <a:buAutoNum type="arabicPeriod" startAt="4"/>
            </a:pPr>
            <a:r>
              <a:rPr lang="en-US" sz="3800" dirty="0"/>
              <a:t>On successful  completion of the test the user i</a:t>
            </a:r>
            <a:r>
              <a:rPr lang="en-US" dirty="0" smtClean="0"/>
              <a:t>s alerted to their pass and congratulated. The points tally for that PD activity is also communicated,</a:t>
            </a:r>
            <a:r>
              <a:rPr lang="en-US" baseline="0" dirty="0" smtClean="0"/>
              <a:t> </a:t>
            </a:r>
            <a:r>
              <a:rPr lang="en-US" dirty="0" smtClean="0"/>
              <a:t>has the administration fee deducted from their account. PD portfolio is updated to reflect the up to date history of the user.</a:t>
            </a:r>
          </a:p>
          <a:p>
            <a:pPr marL="543462" indent="-543462">
              <a:buFont typeface="+mj-lt"/>
              <a:buAutoNum type="arabicPeriod" startAt="4"/>
            </a:pPr>
            <a:r>
              <a:rPr lang="en-US" dirty="0" smtClean="0"/>
              <a:t>The Continuing Education at UP (</a:t>
            </a:r>
            <a:r>
              <a:rPr lang="en-US" dirty="0" err="1" smtClean="0"/>
              <a:t>CEatUP</a:t>
            </a:r>
            <a:r>
              <a:rPr lang="en-US" dirty="0" smtClean="0"/>
              <a:t>) unit is alerted as PD tests are completed and are responsible for managing the database of and for coordinating  the e- mailing the official PD points certificate to the recipient and the </a:t>
            </a:r>
            <a:r>
              <a:rPr lang="en-US" dirty="0" err="1" smtClean="0"/>
              <a:t>the</a:t>
            </a:r>
            <a:r>
              <a:rPr lang="en-US" dirty="0" smtClean="0"/>
              <a:t> South African Veterinary Council (SAVC) although this communication process is automated.</a:t>
            </a:r>
          </a:p>
          <a:p>
            <a:pPr marL="543462" indent="-543462">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fld id="{BA0B28D0-3C17-4D52-9812-4A08C7407830}" type="slidenum">
              <a:rPr lang="en-US" smtClean="0"/>
              <a:t>15</a:t>
            </a:fld>
            <a:endParaRPr lang="en-US"/>
          </a:p>
        </p:txBody>
      </p:sp>
    </p:spTree>
    <p:extLst>
      <p:ext uri="{BB962C8B-B14F-4D97-AF65-F5344CB8AC3E}">
        <p14:creationId xmlns:p14="http://schemas.microsoft.com/office/powerpoint/2010/main" val="2294901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Another example of a collaboration</a:t>
            </a:r>
            <a:r>
              <a:rPr lang="en-ZA" baseline="0" dirty="0" smtClean="0"/>
              <a:t> using and sharing OER.</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16</a:t>
            </a:fld>
            <a:endParaRPr lang="en-GB"/>
          </a:p>
        </p:txBody>
      </p:sp>
    </p:spTree>
    <p:extLst>
      <p:ext uri="{BB962C8B-B14F-4D97-AF65-F5344CB8AC3E}">
        <p14:creationId xmlns:p14="http://schemas.microsoft.com/office/powerpoint/2010/main" val="242153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Ideas from floor e.g. quality assurance to include a third</a:t>
            </a:r>
            <a:r>
              <a:rPr lang="en-ZA" baseline="0" dirty="0" smtClean="0"/>
              <a:t> party copyright clearance process</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17</a:t>
            </a:fld>
            <a:endParaRPr lang="en-GB"/>
          </a:p>
        </p:txBody>
      </p:sp>
    </p:spTree>
    <p:extLst>
      <p:ext uri="{BB962C8B-B14F-4D97-AF65-F5344CB8AC3E}">
        <p14:creationId xmlns:p14="http://schemas.microsoft.com/office/powerpoint/2010/main" val="3790546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smtClean="0">
              <a:cs typeface="Arial" pitchFamily="34" charset="0"/>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85001" indent="-301923" eaLnBrk="0" hangingPunct="0">
              <a:defRPr>
                <a:solidFill>
                  <a:schemeClr val="tx1"/>
                </a:solidFill>
                <a:latin typeface="Arial" pitchFamily="34" charset="0"/>
              </a:defRPr>
            </a:lvl2pPr>
            <a:lvl3pPr marL="1207694" indent="-241539" eaLnBrk="0" hangingPunct="0">
              <a:defRPr>
                <a:solidFill>
                  <a:schemeClr val="tx1"/>
                </a:solidFill>
                <a:latin typeface="Arial" pitchFamily="34" charset="0"/>
              </a:defRPr>
            </a:lvl3pPr>
            <a:lvl4pPr marL="1690771" indent="-241539" eaLnBrk="0" hangingPunct="0">
              <a:defRPr>
                <a:solidFill>
                  <a:schemeClr val="tx1"/>
                </a:solidFill>
                <a:latin typeface="Arial" pitchFamily="34" charset="0"/>
              </a:defRPr>
            </a:lvl4pPr>
            <a:lvl5pPr marL="2173849" indent="-241539" eaLnBrk="0" hangingPunct="0">
              <a:defRPr>
                <a:solidFill>
                  <a:schemeClr val="tx1"/>
                </a:solidFill>
                <a:latin typeface="Arial" pitchFamily="34" charset="0"/>
              </a:defRPr>
            </a:lvl5pPr>
            <a:lvl6pPr marL="2656926" indent="-241539" defTabSz="483078" eaLnBrk="0" fontAlgn="base" hangingPunct="0">
              <a:spcBef>
                <a:spcPct val="0"/>
              </a:spcBef>
              <a:spcAft>
                <a:spcPct val="0"/>
              </a:spcAft>
              <a:defRPr>
                <a:solidFill>
                  <a:schemeClr val="tx1"/>
                </a:solidFill>
                <a:latin typeface="Arial" pitchFamily="34" charset="0"/>
              </a:defRPr>
            </a:lvl6pPr>
            <a:lvl7pPr marL="3140004" indent="-241539" defTabSz="483078" eaLnBrk="0" fontAlgn="base" hangingPunct="0">
              <a:spcBef>
                <a:spcPct val="0"/>
              </a:spcBef>
              <a:spcAft>
                <a:spcPct val="0"/>
              </a:spcAft>
              <a:defRPr>
                <a:solidFill>
                  <a:schemeClr val="tx1"/>
                </a:solidFill>
                <a:latin typeface="Arial" pitchFamily="34" charset="0"/>
              </a:defRPr>
            </a:lvl7pPr>
            <a:lvl8pPr marL="3623081" indent="-241539" defTabSz="483078" eaLnBrk="0" fontAlgn="base" hangingPunct="0">
              <a:spcBef>
                <a:spcPct val="0"/>
              </a:spcBef>
              <a:spcAft>
                <a:spcPct val="0"/>
              </a:spcAft>
              <a:defRPr>
                <a:solidFill>
                  <a:schemeClr val="tx1"/>
                </a:solidFill>
                <a:latin typeface="Arial" pitchFamily="34" charset="0"/>
              </a:defRPr>
            </a:lvl8pPr>
            <a:lvl9pPr marL="4106159" indent="-241539" defTabSz="483078"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B126EC1C-F461-47EC-99FD-A991EFBECCE6}" type="slidenum">
              <a:rPr lang="en-GB" smtClean="0"/>
              <a:pPr eaLnBrk="1" fontAlgn="base" hangingPunct="1">
                <a:spcBef>
                  <a:spcPct val="0"/>
                </a:spcBef>
                <a:spcAft>
                  <a:spcPct val="0"/>
                </a:spcAft>
              </a:pPr>
              <a:t>18</a:t>
            </a:fld>
            <a:endParaRPr lang="en-GB" smtClean="0"/>
          </a:p>
        </p:txBody>
      </p:sp>
    </p:spTree>
    <p:extLst>
      <p:ext uri="{BB962C8B-B14F-4D97-AF65-F5344CB8AC3E}">
        <p14:creationId xmlns:p14="http://schemas.microsoft.com/office/powerpoint/2010/main" val="2677094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BE4931-EF61-4B9A-B4CD-AA78B6D7728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48164B-A6E2-4192-AA4B-1734DD772B6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bg>
      <p:bgPr shadeToTitle="1">
        <a:gradFill flip="none" rotWithShape="1">
          <a:gsLst>
            <a:gs pos="0">
              <a:schemeClr val="bg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pic>
        <p:nvPicPr>
          <p:cNvPr id="4" name="Picture 6" descr="logo_drafts v7 feb25.jpg"/>
          <p:cNvPicPr>
            <a:picLocks noChangeAspect="1"/>
          </p:cNvPicPr>
          <p:nvPr userDrawn="1"/>
        </p:nvPicPr>
        <p:blipFill>
          <a:blip r:embed="rId2" cstate="print"/>
          <a:srcRect l="7031" t="13235" r="67188" b="67068"/>
          <a:stretch>
            <a:fillRect/>
          </a:stretch>
        </p:blipFill>
        <p:spPr bwMode="auto">
          <a:xfrm>
            <a:off x="6786563" y="5786438"/>
            <a:ext cx="2357437" cy="1071562"/>
          </a:xfrm>
          <a:prstGeom prst="rect">
            <a:avLst/>
          </a:prstGeom>
          <a:noFill/>
          <a:ln w="9525">
            <a:noFill/>
            <a:miter lim="800000"/>
            <a:headEnd/>
            <a:tailEnd/>
          </a:ln>
        </p:spPr>
      </p:pic>
      <p:grpSp>
        <p:nvGrpSpPr>
          <p:cNvPr id="5" name="Group 24"/>
          <p:cNvGrpSpPr>
            <a:grpSpLocks/>
          </p:cNvGrpSpPr>
          <p:nvPr userDrawn="1"/>
        </p:nvGrpSpPr>
        <p:grpSpPr bwMode="auto">
          <a:xfrm>
            <a:off x="142875" y="142875"/>
            <a:ext cx="4000500" cy="4286250"/>
            <a:chOff x="642910" y="642918"/>
            <a:chExt cx="3633814" cy="3733824"/>
          </a:xfrm>
        </p:grpSpPr>
        <p:sp>
          <p:nvSpPr>
            <p:cNvPr id="6" name="Oval 5"/>
            <p:cNvSpPr/>
            <p:nvPr userDrawn="1"/>
          </p:nvSpPr>
          <p:spPr>
            <a:xfrm>
              <a:off x="642910" y="642918"/>
              <a:ext cx="2143140" cy="2143140"/>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7" name="Oval 6"/>
            <p:cNvSpPr/>
            <p:nvPr userDrawn="1"/>
          </p:nvSpPr>
          <p:spPr>
            <a:xfrm>
              <a:off x="2428860" y="3500438"/>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8" name="Oval 7"/>
            <p:cNvSpPr/>
            <p:nvPr userDrawn="1"/>
          </p:nvSpPr>
          <p:spPr>
            <a:xfrm>
              <a:off x="2928926" y="2214554"/>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9" name="Oval 8"/>
            <p:cNvSpPr/>
            <p:nvPr userDrawn="1"/>
          </p:nvSpPr>
          <p:spPr>
            <a:xfrm>
              <a:off x="2428860" y="2786058"/>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0" name="Oval 9"/>
            <p:cNvSpPr/>
            <p:nvPr userDrawn="1"/>
          </p:nvSpPr>
          <p:spPr>
            <a:xfrm>
              <a:off x="3929058" y="1928802"/>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1" name="Oval 10"/>
            <p:cNvSpPr/>
            <p:nvPr userDrawn="1"/>
          </p:nvSpPr>
          <p:spPr>
            <a:xfrm>
              <a:off x="314324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2" name="Oval 11"/>
            <p:cNvSpPr/>
            <p:nvPr userDrawn="1"/>
          </p:nvSpPr>
          <p:spPr>
            <a:xfrm>
              <a:off x="2786050" y="107154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3" name="Oval 12"/>
            <p:cNvSpPr/>
            <p:nvPr userDrawn="1"/>
          </p:nvSpPr>
          <p:spPr>
            <a:xfrm>
              <a:off x="207167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 name="Oval 13"/>
            <p:cNvSpPr/>
            <p:nvPr userDrawn="1"/>
          </p:nvSpPr>
          <p:spPr>
            <a:xfrm>
              <a:off x="2928926" y="1643050"/>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 name="Title 1"/>
          <p:cNvSpPr>
            <a:spLocks noGrp="1"/>
          </p:cNvSpPr>
          <p:nvPr>
            <p:ph type="ctrTitle"/>
          </p:nvPr>
        </p:nvSpPr>
        <p:spPr>
          <a:xfrm>
            <a:off x="685800" y="2130425"/>
            <a:ext cx="7772400" cy="1470025"/>
          </a:xfrm>
        </p:spPr>
        <p:txBody>
          <a:bodyPr>
            <a:noAutofit/>
          </a:bodyPr>
          <a:lstStyle>
            <a:lvl1pPr algn="r">
              <a:defRPr sz="6000">
                <a:solidFill>
                  <a:srgbClr val="F58320"/>
                </a:solidFill>
                <a:effectLst>
                  <a:outerShdw blurRad="38100" dist="38100" dir="2700000" algn="tl">
                    <a:srgbClr val="000000">
                      <a:alpha val="43137"/>
                    </a:srgbClr>
                  </a:outerShdw>
                </a:effectLst>
                <a:latin typeface="Arial Rounded MT Bold"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7058052" cy="1752600"/>
          </a:xfrm>
        </p:spPr>
        <p:txBody>
          <a:bodyPr/>
          <a:lstStyle>
            <a:lvl1pPr marL="0" indent="0" algn="r">
              <a:buNone/>
              <a:defRPr>
                <a:solidFill>
                  <a:srgbClr val="573301"/>
                </a:solidFill>
                <a:latin typeface="Arial Rounded MT Bol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5" name="Slide Number Placeholder 8"/>
          <p:cNvSpPr>
            <a:spLocks noGrp="1"/>
          </p:cNvSpPr>
          <p:nvPr>
            <p:ph type="sldNum" sz="quarter" idx="10"/>
          </p:nvPr>
        </p:nvSpPr>
        <p:spPr/>
        <p:txBody>
          <a:bodyPr/>
          <a:lstStyle>
            <a:lvl1pPr algn="r">
              <a:defRPr baseline="0">
                <a:solidFill>
                  <a:srgbClr val="573301"/>
                </a:solidFill>
              </a:defRPr>
            </a:lvl1pPr>
          </a:lstStyle>
          <a:p>
            <a:pPr>
              <a:defRPr/>
            </a:pPr>
            <a:fld id="{1950EFE4-E3CE-40D4-8161-183A92BDDD6C}" type="slidenum">
              <a:rPr lang="en-GB"/>
              <a:pPr>
                <a:defRPr/>
              </a:pPr>
              <a:t>‹#›</a:t>
            </a:fld>
            <a:endParaRPr lang="en-GB" dirty="0"/>
          </a:p>
        </p:txBody>
      </p:sp>
      <p:sp>
        <p:nvSpPr>
          <p:cNvPr id="16" name="Date Placeholder 3"/>
          <p:cNvSpPr>
            <a:spLocks noGrp="1"/>
          </p:cNvSpPr>
          <p:nvPr>
            <p:ph type="dt" sz="half" idx="11"/>
          </p:nvPr>
        </p:nvSpPr>
        <p:spPr/>
        <p:txBody>
          <a:bodyPr/>
          <a:lstStyle>
            <a:lvl1pPr algn="l">
              <a:defRPr sz="1200">
                <a:solidFill>
                  <a:srgbClr val="B38C0B"/>
                </a:solidFill>
                <a:latin typeface="Arial Rounded MT Bold" pitchFamily="34" charset="0"/>
              </a:defRPr>
            </a:lvl1pPr>
          </a:lstStyle>
          <a:p>
            <a:pPr>
              <a:defRPr/>
            </a:pPr>
            <a:endParaRPr lang="en-GB" dirty="0"/>
          </a:p>
        </p:txBody>
      </p:sp>
      <p:sp>
        <p:nvSpPr>
          <p:cNvPr id="17" name="Footer Placeholder 4"/>
          <p:cNvSpPr>
            <a:spLocks noGrp="1"/>
          </p:cNvSpPr>
          <p:nvPr>
            <p:ph type="ftr" sz="quarter" idx="12"/>
          </p:nvPr>
        </p:nvSpPr>
        <p:spPr/>
        <p:txBody>
          <a:bodyPr/>
          <a:lstStyle>
            <a:lvl1pPr algn="ctr">
              <a:defRPr sz="1200">
                <a:solidFill>
                  <a:srgbClr val="B38C0B"/>
                </a:solidFill>
                <a:latin typeface="Arial Rounded MT Bold" pitchFamily="34" charset="0"/>
              </a:defRPr>
            </a:lvl1pPr>
          </a:lstStyle>
          <a:p>
            <a:pPr>
              <a:defRPr/>
            </a:pP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rgbClr val="F58320"/>
              </a:buClr>
              <a:buSzPct val="85000"/>
              <a:buFont typeface="Wingdings" pitchFamily="2" charset="2"/>
              <a:buChar char="v"/>
              <a:defRPr/>
            </a:lvl2pPr>
            <a:lvl3pPr>
              <a:buClr>
                <a:srgbClr val="F58320"/>
              </a:buClr>
              <a:buSzPct val="85000"/>
              <a:buFont typeface="Wingdings" pitchFamily="2" charset="2"/>
              <a:buChar char="v"/>
              <a:defRPr/>
            </a:lvl3pPr>
            <a:lvl4pPr>
              <a:buClr>
                <a:srgbClr val="F58320"/>
              </a:buClr>
              <a:buSzPct val="85000"/>
              <a:buFont typeface="Wingdings" pitchFamily="2" charset="2"/>
              <a:buChar char="v"/>
              <a:defRPr/>
            </a:lvl4pPr>
            <a:lvl5pPr>
              <a:buClr>
                <a:srgbClr val="F58320"/>
              </a:buClr>
              <a:buSzPct val="85000"/>
              <a:buFont typeface="Wingdings" pitchFamily="2" charset="2"/>
              <a:buChar char="v"/>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lgn="l">
              <a:defRPr/>
            </a:lvl1pPr>
          </a:lstStyle>
          <a:p>
            <a:pPr>
              <a:defRPr/>
            </a:pPr>
            <a:fld id="{1CCFC18E-655F-4B54-9774-599234E7ADB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7FB4D2-CB21-4612-B8B3-7DCD8447168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276CC3-2D46-462B-8178-0D12D07E0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2378693-E414-4B41-9DF8-661A8C66C1B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B60557A-7753-42D2-AA88-5FF66885EAF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D822582-5761-49B7-B596-7CEC95A594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4DA64B9-56F8-4AE5-B8B5-7CD801C59C6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08F19E7-68CF-4385-A8CA-BE8E7D8B3BF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 name="Text Placeholder 2"/>
          <p:cNvSpPr>
            <a:spLocks noGrp="1"/>
          </p:cNvSpPr>
          <p:nvPr>
            <p:ph type="body" idx="1"/>
          </p:nvPr>
        </p:nvSpPr>
        <p:spPr bwMode="auto">
          <a:xfrm>
            <a:off x="457200" y="1600200"/>
            <a:ext cx="82296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566EC97-2466-464D-88B6-8435D9D972E7}" type="slidenum">
              <a:rPr lang="en-US"/>
              <a:pPr>
                <a:defRPr/>
              </a:pPr>
              <a:t>‹#›</a:t>
            </a:fld>
            <a:endParaRPr lang="en-US"/>
          </a:p>
        </p:txBody>
      </p:sp>
      <p:sp>
        <p:nvSpPr>
          <p:cNvPr id="8" name="Rectangle 7"/>
          <p:cNvSpPr/>
          <p:nvPr userDrawn="1"/>
        </p:nvSpPr>
        <p:spPr>
          <a:xfrm>
            <a:off x="0" y="5786438"/>
            <a:ext cx="9144000" cy="1071562"/>
          </a:xfrm>
          <a:prstGeom prst="rect">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Date Placeholder 13"/>
          <p:cNvSpPr txBox="1">
            <a:spLocks/>
          </p:cNvSpPr>
          <p:nvPr userDrawn="1"/>
        </p:nvSpPr>
        <p:spPr>
          <a:xfrm>
            <a:off x="0" y="6492875"/>
            <a:ext cx="4276725" cy="365125"/>
          </a:xfrm>
          <a:prstGeom prst="rect">
            <a:avLst/>
          </a:prstGeom>
        </p:spPr>
        <p:txBody>
          <a:bodyPr anchor="b"/>
          <a:lstStyle>
            <a:lvl1pPr algn="l" eaLnBrk="1" latinLnBrk="0" hangingPunct="1">
              <a:defRPr kumimoji="0" sz="1000">
                <a:solidFill>
                  <a:schemeClr val="tx1">
                    <a:shade val="50000"/>
                  </a:schemeClr>
                </a:solidFill>
              </a:defRPr>
            </a:lvl1pPr>
          </a:lstStyle>
          <a:p>
            <a:pPr fontAlgn="auto">
              <a:spcBef>
                <a:spcPts val="0"/>
              </a:spcBef>
              <a:spcAft>
                <a:spcPts val="0"/>
              </a:spcAft>
              <a:defRPr/>
            </a:pPr>
            <a:endParaRPr lang="en-GB" sz="1200" dirty="0" smtClean="0">
              <a:solidFill>
                <a:srgbClr val="B58D0B"/>
              </a:solidFill>
              <a:latin typeface="Arial Rounded MT Bold" pitchFamily="34" charset="0"/>
            </a:endParaRPr>
          </a:p>
          <a:p>
            <a:pPr fontAlgn="auto">
              <a:spcBef>
                <a:spcPts val="0"/>
              </a:spcBef>
              <a:spcAft>
                <a:spcPts val="0"/>
              </a:spcAft>
              <a:defRPr/>
            </a:pPr>
            <a:endParaRPr lang="en-GB" dirty="0" smtClean="0">
              <a:solidFill>
                <a:schemeClr val="bg2">
                  <a:lumMod val="50000"/>
                </a:schemeClr>
              </a:solidFill>
              <a:latin typeface="+mn-lt"/>
            </a:endParaRPr>
          </a:p>
          <a:p>
            <a:pPr fontAlgn="auto">
              <a:spcBef>
                <a:spcPts val="0"/>
              </a:spcBef>
              <a:spcAft>
                <a:spcPts val="0"/>
              </a:spcAft>
              <a:defRPr/>
            </a:pPr>
            <a:endParaRPr lang="en-GB" dirty="0">
              <a:solidFill>
                <a:schemeClr val="bg2">
                  <a:lumMod val="50000"/>
                </a:schemeClr>
              </a:solidFill>
              <a:latin typeface="+mn-lt"/>
            </a:endParaRPr>
          </a:p>
        </p:txBody>
      </p:sp>
      <p:sp>
        <p:nvSpPr>
          <p:cNvPr id="10" name="Slide Number Placeholder 22"/>
          <p:cNvSpPr txBox="1">
            <a:spLocks/>
          </p:cNvSpPr>
          <p:nvPr userDrawn="1"/>
        </p:nvSpPr>
        <p:spPr>
          <a:xfrm>
            <a:off x="7924800" y="6416675"/>
            <a:ext cx="762000" cy="365125"/>
          </a:xfrm>
          <a:prstGeom prst="rect">
            <a:avLst/>
          </a:prstGeom>
        </p:spPr>
        <p:txBody>
          <a:bodyPr lIns="0" rIns="0" anchor="b"/>
          <a:lstStyle>
            <a:lvl1pPr algn="r" eaLnBrk="1" latinLnBrk="0" hangingPunct="1">
              <a:defRPr kumimoji="0" sz="1200">
                <a:solidFill>
                  <a:schemeClr val="tx1">
                    <a:shade val="50000"/>
                  </a:schemeClr>
                </a:solidFill>
              </a:defRPr>
            </a:lvl1pPr>
          </a:lstStyle>
          <a:p>
            <a:pPr fontAlgn="auto">
              <a:spcBef>
                <a:spcPts val="0"/>
              </a:spcBef>
              <a:spcAft>
                <a:spcPts val="0"/>
              </a:spcAft>
              <a:defRPr/>
            </a:pPr>
            <a:fld id="{B6BDF520-AA79-422F-87F2-4ED78819377A}" type="slidenum">
              <a:rPr lang="en-GB" smtClean="0">
                <a:latin typeface="+mn-lt"/>
              </a:rPr>
              <a:pPr fontAlgn="auto">
                <a:spcBef>
                  <a:spcPts val="0"/>
                </a:spcBef>
                <a:spcAft>
                  <a:spcPts val="0"/>
                </a:spcAft>
                <a:defRPr/>
              </a:pPr>
              <a:t>‹#›</a:t>
            </a:fld>
            <a:endParaRPr lang="en-GB">
              <a:latin typeface="+mn-lt"/>
            </a:endParaRPr>
          </a:p>
        </p:txBody>
      </p:sp>
      <p:pic>
        <p:nvPicPr>
          <p:cNvPr id="1034" name="Picture 6" descr="logo_drafts v7 feb25.jpg"/>
          <p:cNvPicPr>
            <a:picLocks noChangeAspect="1"/>
          </p:cNvPicPr>
          <p:nvPr userDrawn="1"/>
        </p:nvPicPr>
        <p:blipFill>
          <a:blip r:embed="rId14" cstate="print"/>
          <a:srcRect l="7031" t="13235" r="67188" b="67068"/>
          <a:stretch>
            <a:fillRect/>
          </a:stretch>
        </p:blipFill>
        <p:spPr bwMode="auto">
          <a:xfrm>
            <a:off x="6786563" y="5786438"/>
            <a:ext cx="2357437" cy="1071562"/>
          </a:xfrm>
          <a:prstGeom prst="rect">
            <a:avLst/>
          </a:prstGeom>
          <a:noFill/>
          <a:ln w="9525">
            <a:noFill/>
            <a:miter lim="800000"/>
            <a:headEnd/>
            <a:tailEnd/>
          </a:ln>
        </p:spPr>
      </p:pic>
      <p:pic>
        <p:nvPicPr>
          <p:cNvPr id="1035" name="Picture 7" descr="C:\Users\Catherine\Pictures\OER Africa\SAIDE logo.jpg"/>
          <p:cNvPicPr>
            <a:picLocks noChangeAspect="1" noChangeArrowheads="1"/>
          </p:cNvPicPr>
          <p:nvPr userDrawn="1"/>
        </p:nvPicPr>
        <p:blipFill>
          <a:blip r:embed="rId15" cstate="print"/>
          <a:srcRect/>
          <a:stretch>
            <a:fillRect/>
          </a:stretch>
        </p:blipFill>
        <p:spPr bwMode="auto">
          <a:xfrm>
            <a:off x="228600" y="5943600"/>
            <a:ext cx="1905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81" r:id="rId1"/>
    <p:sldLayoutId id="2147484282"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3" r:id="rId12"/>
  </p:sldLayoutIdLst>
  <p:hf hdr="0" ftr="0" dt="0"/>
  <p:txStyles>
    <p:titleStyle>
      <a:lvl1pPr algn="r" rtl="0" eaLnBrk="0" fontAlgn="base" hangingPunct="0">
        <a:spcBef>
          <a:spcPct val="0"/>
        </a:spcBef>
        <a:spcAft>
          <a:spcPct val="0"/>
        </a:spcAft>
        <a:defRPr sz="3600" kern="1200">
          <a:solidFill>
            <a:srgbClr val="F5801F"/>
          </a:solidFill>
          <a:effectLst>
            <a:outerShdw blurRad="38100" dist="38100" dir="2700000" algn="tl">
              <a:srgbClr val="000000">
                <a:alpha val="43137"/>
              </a:srgbClr>
            </a:outerShdw>
          </a:effectLst>
          <a:latin typeface="Arial Rounded MT Bold" pitchFamily="34" charset="0"/>
          <a:ea typeface="+mj-ea"/>
          <a:cs typeface="+mj-cs"/>
        </a:defRPr>
      </a:lvl1pPr>
      <a:lvl2pPr algn="r" rtl="0" eaLnBrk="0" fontAlgn="base" hangingPunct="0">
        <a:spcBef>
          <a:spcPct val="0"/>
        </a:spcBef>
        <a:spcAft>
          <a:spcPct val="0"/>
        </a:spcAft>
        <a:defRPr sz="3600">
          <a:solidFill>
            <a:srgbClr val="F5801F"/>
          </a:solidFill>
          <a:latin typeface="Arial Rounded MT Bold" pitchFamily="34" charset="0"/>
        </a:defRPr>
      </a:lvl2pPr>
      <a:lvl3pPr algn="r" rtl="0" eaLnBrk="0" fontAlgn="base" hangingPunct="0">
        <a:spcBef>
          <a:spcPct val="0"/>
        </a:spcBef>
        <a:spcAft>
          <a:spcPct val="0"/>
        </a:spcAft>
        <a:defRPr sz="3600">
          <a:solidFill>
            <a:srgbClr val="F5801F"/>
          </a:solidFill>
          <a:latin typeface="Arial Rounded MT Bold" pitchFamily="34" charset="0"/>
        </a:defRPr>
      </a:lvl3pPr>
      <a:lvl4pPr algn="r" rtl="0" eaLnBrk="0" fontAlgn="base" hangingPunct="0">
        <a:spcBef>
          <a:spcPct val="0"/>
        </a:spcBef>
        <a:spcAft>
          <a:spcPct val="0"/>
        </a:spcAft>
        <a:defRPr sz="3600">
          <a:solidFill>
            <a:srgbClr val="F5801F"/>
          </a:solidFill>
          <a:latin typeface="Arial Rounded MT Bold" pitchFamily="34" charset="0"/>
        </a:defRPr>
      </a:lvl4pPr>
      <a:lvl5pPr algn="r" rtl="0" eaLnBrk="0" fontAlgn="base" hangingPunct="0">
        <a:spcBef>
          <a:spcPct val="0"/>
        </a:spcBef>
        <a:spcAft>
          <a:spcPct val="0"/>
        </a:spcAft>
        <a:defRPr sz="3600">
          <a:solidFill>
            <a:srgbClr val="F5801F"/>
          </a:solidFill>
          <a:latin typeface="Arial Rounded MT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573201"/>
          </a:solidFill>
          <a:latin typeface="Arial Rounded MT Bold"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3pPr>
      <a:lvl4pPr marL="16002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4pPr>
      <a:lvl5pPr marL="20574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gif"/><Relationship Id="rId11" Type="http://schemas.openxmlformats.org/officeDocument/2006/relationships/image" Target="../media/image16.png"/><Relationship Id="rId5" Type="http://schemas.openxmlformats.org/officeDocument/2006/relationships/image" Target="../media/image10.jpeg"/><Relationship Id="rId10" Type="http://schemas.openxmlformats.org/officeDocument/2006/relationships/image" Target="../media/image15.png"/><Relationship Id="rId4" Type="http://schemas.openxmlformats.org/officeDocument/2006/relationships/image" Target="../media/image9.gif"/><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5.%20General%20teacher%20ed%20resources/SA%20DOE%20ACE%20EL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catherine.ngugi@gmail.com"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hyperlink" Target="http://creativecommons.org/licenses/by/3.0/" TargetMode="External"/><Relationship Id="rId4" Type="http://schemas.openxmlformats.org/officeDocument/2006/relationships/hyperlink" Target="mailto:tonym@vodamail.co.z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dscribe.info@umich.ed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2" Type="http://schemas.openxmlformats.org/officeDocument/2006/relationships/hyperlink" Target="Unit%203%20Feb%202007%20revised%20june%202008.doc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4"/>
          <p:cNvGrpSpPr>
            <a:grpSpLocks/>
          </p:cNvGrpSpPr>
          <p:nvPr/>
        </p:nvGrpSpPr>
        <p:grpSpPr bwMode="auto">
          <a:xfrm>
            <a:off x="381000" y="381000"/>
            <a:ext cx="4000500" cy="4286250"/>
            <a:chOff x="642910" y="642918"/>
            <a:chExt cx="3633814" cy="3733824"/>
          </a:xfrm>
          <a:gradFill flip="none" rotWithShape="1">
            <a:gsLst>
              <a:gs pos="0">
                <a:srgbClr val="573301"/>
              </a:gs>
              <a:gs pos="50000">
                <a:schemeClr val="accent3">
                  <a:lumMod val="75000"/>
                </a:schemeClr>
              </a:gs>
              <a:gs pos="100000">
                <a:schemeClr val="accent1">
                  <a:tint val="23500"/>
                  <a:satMod val="160000"/>
                </a:schemeClr>
              </a:gs>
            </a:gsLst>
            <a:lin ang="10800000" scaled="1"/>
            <a:tileRect/>
          </a:gradFill>
          <a:effectLst>
            <a:outerShdw blurRad="76200" dist="12700" dir="2700000" sy="-23000" kx="-800400" algn="bl" rotWithShape="0">
              <a:prstClr val="black">
                <a:alpha val="20000"/>
              </a:prstClr>
            </a:outerShdw>
          </a:effectLst>
          <a:scene3d>
            <a:camera prst="perspectiveFront"/>
            <a:lightRig rig="sunset" dir="t"/>
          </a:scene3d>
        </p:grpSpPr>
        <p:sp>
          <p:nvSpPr>
            <p:cNvPr id="5" name="Oval 4"/>
            <p:cNvSpPr/>
            <p:nvPr/>
          </p:nvSpPr>
          <p:spPr>
            <a:xfrm>
              <a:off x="642910" y="642918"/>
              <a:ext cx="2143140" cy="2143140"/>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6" name="Oval 5"/>
            <p:cNvSpPr/>
            <p:nvPr/>
          </p:nvSpPr>
          <p:spPr>
            <a:xfrm>
              <a:off x="2428860" y="3500438"/>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7" name="Oval 6"/>
            <p:cNvSpPr/>
            <p:nvPr/>
          </p:nvSpPr>
          <p:spPr>
            <a:xfrm>
              <a:off x="2928926" y="2214554"/>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8" name="Oval 7"/>
            <p:cNvSpPr/>
            <p:nvPr/>
          </p:nvSpPr>
          <p:spPr>
            <a:xfrm>
              <a:off x="2428860" y="2786058"/>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9" name="Oval 8"/>
            <p:cNvSpPr/>
            <p:nvPr/>
          </p:nvSpPr>
          <p:spPr>
            <a:xfrm>
              <a:off x="3929058" y="1928802"/>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innerShdw blurRad="63500" dist="50800" dir="18900000">
                <a:prstClr val="black">
                  <a:alpha val="50000"/>
                </a:prstClr>
              </a:innerShdw>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solidFill>
                  <a:srgbClr val="F58320"/>
                </a:solidFill>
              </a:endParaRPr>
            </a:p>
          </p:txBody>
        </p:sp>
        <p:sp>
          <p:nvSpPr>
            <p:cNvPr id="10" name="Oval 9"/>
            <p:cNvSpPr/>
            <p:nvPr/>
          </p:nvSpPr>
          <p:spPr>
            <a:xfrm>
              <a:off x="314324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1" name="Oval 10"/>
            <p:cNvSpPr/>
            <p:nvPr/>
          </p:nvSpPr>
          <p:spPr>
            <a:xfrm>
              <a:off x="2786050" y="107154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2" name="Oval 11"/>
            <p:cNvSpPr/>
            <p:nvPr/>
          </p:nvSpPr>
          <p:spPr>
            <a:xfrm>
              <a:off x="207167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3" name="Oval 12"/>
            <p:cNvSpPr/>
            <p:nvPr/>
          </p:nvSpPr>
          <p:spPr>
            <a:xfrm>
              <a:off x="2928926" y="1643050"/>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grpSp>
      <p:sp>
        <p:nvSpPr>
          <p:cNvPr id="2" name="Title 1"/>
          <p:cNvSpPr txBox="1">
            <a:spLocks/>
          </p:cNvSpPr>
          <p:nvPr/>
        </p:nvSpPr>
        <p:spPr>
          <a:xfrm>
            <a:off x="61913" y="1295400"/>
            <a:ext cx="8929687" cy="1470025"/>
          </a:xfrm>
          <a:prstGeom prst="rect">
            <a:avLst/>
          </a:prstGeom>
        </p:spPr>
        <p:txBody>
          <a:bodyPr rtlCol="0"/>
          <a:lstStyle/>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OER: </a:t>
            </a:r>
            <a:endParaRPr kumimoji="0" lang="en-GB" sz="34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3400" b="0" i="0" u="none" strike="noStrike" kern="1200" cap="none" spc="0" normalizeH="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How can we publish them?</a:t>
            </a:r>
            <a:endParaRPr kumimoji="0" lang="en-GB" sz="36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p:txBody>
      </p:sp>
      <p:sp>
        <p:nvSpPr>
          <p:cNvPr id="3" name="Subtitle 2"/>
          <p:cNvSpPr txBox="1">
            <a:spLocks/>
          </p:cNvSpPr>
          <p:nvPr/>
        </p:nvSpPr>
        <p:spPr>
          <a:xfrm>
            <a:off x="1295400" y="3352800"/>
            <a:ext cx="7696200" cy="1357313"/>
          </a:xfrm>
          <a:prstGeom prst="rect">
            <a:avLst/>
          </a:prstGeom>
        </p:spPr>
        <p:txBody>
          <a:bodyPr/>
          <a:lstStyle/>
          <a:p>
            <a:pPr marL="342900" indent="-342900" algn="r">
              <a:spcBef>
                <a:spcPct val="20000"/>
              </a:spcBef>
              <a:defRPr/>
            </a:pPr>
            <a:endParaRPr kumimoji="0" lang="en-GB" sz="2400" b="1"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Step Four: Prepare Metadata</a:t>
            </a:r>
            <a:endParaRPr lang="en-ZA" dirty="0"/>
          </a:p>
        </p:txBody>
      </p:sp>
      <p:sp>
        <p:nvSpPr>
          <p:cNvPr id="14339" name="Content Placeholder 2"/>
          <p:cNvSpPr>
            <a:spLocks noGrp="1"/>
          </p:cNvSpPr>
          <p:nvPr>
            <p:ph idx="1"/>
          </p:nvPr>
        </p:nvSpPr>
        <p:spPr/>
        <p:txBody>
          <a:bodyPr/>
          <a:lstStyle/>
          <a:p>
            <a:r>
              <a:rPr lang="en-ZA" dirty="0" smtClean="0">
                <a:solidFill>
                  <a:schemeClr val="accent6">
                    <a:lumMod val="50000"/>
                  </a:schemeClr>
                </a:solidFill>
              </a:rPr>
              <a:t>Metadata is data describing a resource </a:t>
            </a:r>
          </a:p>
          <a:p>
            <a:pPr lvl="1"/>
            <a:r>
              <a:rPr lang="en-ZA" dirty="0" smtClean="0">
                <a:solidFill>
                  <a:schemeClr val="accent6">
                    <a:lumMod val="50000"/>
                  </a:schemeClr>
                </a:solidFill>
              </a:rPr>
              <a:t>Abstract critical</a:t>
            </a:r>
          </a:p>
          <a:p>
            <a:pPr lvl="2"/>
            <a:r>
              <a:rPr lang="en-ZA" dirty="0" smtClean="0">
                <a:solidFill>
                  <a:schemeClr val="accent6">
                    <a:lumMod val="50000"/>
                  </a:schemeClr>
                </a:solidFill>
              </a:rPr>
              <a:t>Abstract of each unit</a:t>
            </a:r>
          </a:p>
          <a:p>
            <a:pPr lvl="2"/>
            <a:r>
              <a:rPr lang="en-ZA" dirty="0" smtClean="0">
                <a:solidFill>
                  <a:schemeClr val="accent6">
                    <a:lumMod val="50000"/>
                  </a:schemeClr>
                </a:solidFill>
              </a:rPr>
              <a:t>Abstract of module as a whole</a:t>
            </a:r>
          </a:p>
          <a:p>
            <a:r>
              <a:rPr lang="en-ZA" dirty="0" smtClean="0">
                <a:solidFill>
                  <a:schemeClr val="accent6">
                    <a:lumMod val="50000"/>
                  </a:schemeClr>
                </a:solidFill>
              </a:rPr>
              <a:t>Naming resources is very important.  </a:t>
            </a:r>
          </a:p>
          <a:p>
            <a:pPr lvl="1"/>
            <a:r>
              <a:rPr lang="en-ZA" dirty="0" smtClean="0">
                <a:solidFill>
                  <a:schemeClr val="accent6">
                    <a:lumMod val="50000"/>
                  </a:schemeClr>
                </a:solidFill>
              </a:rPr>
              <a:t>Give descriptive names to the parts</a:t>
            </a:r>
          </a:p>
          <a:p>
            <a:pPr lvl="1"/>
            <a:r>
              <a:rPr lang="en-ZA" dirty="0" smtClean="0">
                <a:solidFill>
                  <a:schemeClr val="accent6">
                    <a:lumMod val="50000"/>
                  </a:schemeClr>
                </a:solidFill>
              </a:rPr>
              <a:t>Name the whole when upload the part </a:t>
            </a:r>
          </a:p>
          <a:p>
            <a:endParaRPr lang="en-ZA" dirty="0" smtClean="0"/>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10</a:t>
            </a:fld>
            <a:endParaRPr lang="en-US" dirty="0"/>
          </a:p>
        </p:txBody>
      </p:sp>
    </p:spTree>
    <p:extLst>
      <p:ext uri="{BB962C8B-B14F-4D97-AF65-F5344CB8AC3E}">
        <p14:creationId xmlns:p14="http://schemas.microsoft.com/office/powerpoint/2010/main" val="19866227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ZA" dirty="0"/>
          </a:p>
        </p:txBody>
      </p:sp>
      <p:sp>
        <p:nvSpPr>
          <p:cNvPr id="15363" name="Content Placeholder 2"/>
          <p:cNvSpPr>
            <a:spLocks noGrp="1"/>
          </p:cNvSpPr>
          <p:nvPr>
            <p:ph idx="1"/>
          </p:nvPr>
        </p:nvSpPr>
        <p:spPr/>
        <p:txBody>
          <a:bodyPr/>
          <a:lstStyle/>
          <a:p>
            <a:pPr>
              <a:buFont typeface="Arial" pitchFamily="34" charset="0"/>
              <a:buNone/>
            </a:pPr>
            <a:endParaRPr lang="en-ZA" smtClean="0"/>
          </a:p>
        </p:txBody>
      </p:sp>
      <p:pic>
        <p:nvPicPr>
          <p:cNvPr id="15364" name="Picture 4"/>
          <p:cNvPicPr>
            <a:picLocks noChangeAspect="1" noChangeArrowheads="1"/>
          </p:cNvPicPr>
          <p:nvPr/>
        </p:nvPicPr>
        <p:blipFill>
          <a:blip r:embed="rId2">
            <a:extLst>
              <a:ext uri="{28A0092B-C50C-407E-A947-70E740481C1C}">
                <a14:useLocalDpi xmlns:a14="http://schemas.microsoft.com/office/drawing/2010/main" val="0"/>
              </a:ext>
            </a:extLst>
          </a:blip>
          <a:srcRect l="17421" b="12675"/>
          <a:stretch>
            <a:fillRect/>
          </a:stretch>
        </p:blipFill>
        <p:spPr bwMode="auto">
          <a:xfrm>
            <a:off x="457200" y="188913"/>
            <a:ext cx="8229600" cy="666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Callout 6"/>
          <p:cNvSpPr/>
          <p:nvPr/>
        </p:nvSpPr>
        <p:spPr>
          <a:xfrm>
            <a:off x="2411413" y="188913"/>
            <a:ext cx="1081087" cy="906462"/>
          </a:xfrm>
          <a:prstGeom prst="wedgeEllipseCallou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000" dirty="0"/>
              <a:t>Resource saved in Health OER space</a:t>
            </a:r>
          </a:p>
        </p:txBody>
      </p:sp>
      <p:sp>
        <p:nvSpPr>
          <p:cNvPr id="8" name="Oval Callout 7"/>
          <p:cNvSpPr/>
          <p:nvPr/>
        </p:nvSpPr>
        <p:spPr>
          <a:xfrm>
            <a:off x="4716463" y="2276475"/>
            <a:ext cx="2592387" cy="1044575"/>
          </a:xfrm>
          <a:prstGeom prst="wedgeEllipseCallou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100" dirty="0" err="1"/>
              <a:t>Folksonomy</a:t>
            </a:r>
            <a:r>
              <a:rPr lang="en-ZA" sz="1100" dirty="0"/>
              <a:t>  any kind of terms can be added here that authors think will help to find their resources</a:t>
            </a:r>
          </a:p>
        </p:txBody>
      </p:sp>
      <p:sp>
        <p:nvSpPr>
          <p:cNvPr id="9" name="Oval Callout 8"/>
          <p:cNvSpPr/>
          <p:nvPr/>
        </p:nvSpPr>
        <p:spPr>
          <a:xfrm>
            <a:off x="4151313" y="5032375"/>
            <a:ext cx="1130300" cy="1117600"/>
          </a:xfrm>
          <a:prstGeom prst="wedgeEllipseCallou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ZA" sz="1100" dirty="0"/>
              <a:t>Controlled taxonomy</a:t>
            </a:r>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11</a:t>
            </a:fld>
            <a:endParaRPr lang="en-US" dirty="0"/>
          </a:p>
        </p:txBody>
      </p:sp>
    </p:spTree>
    <p:extLst>
      <p:ext uri="{BB962C8B-B14F-4D97-AF65-F5344CB8AC3E}">
        <p14:creationId xmlns:p14="http://schemas.microsoft.com/office/powerpoint/2010/main" val="40445189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29600" cy="1143000"/>
          </a:xfrm>
        </p:spPr>
        <p:txBody>
          <a:bodyPr/>
          <a:lstStyle/>
          <a:p>
            <a:pPr>
              <a:defRPr/>
            </a:pPr>
            <a:r>
              <a:rPr lang="en-ZA" dirty="0" smtClean="0"/>
              <a:t>Final steps</a:t>
            </a:r>
            <a:endParaRPr lang="en-ZA" dirty="0"/>
          </a:p>
        </p:txBody>
      </p:sp>
      <p:sp>
        <p:nvSpPr>
          <p:cNvPr id="3" name="Content Placeholder 2"/>
          <p:cNvSpPr>
            <a:spLocks noGrp="1"/>
          </p:cNvSpPr>
          <p:nvPr>
            <p:ph idx="1"/>
          </p:nvPr>
        </p:nvSpPr>
        <p:spPr>
          <a:xfrm>
            <a:off x="457200" y="1143000"/>
            <a:ext cx="8229600" cy="4525963"/>
          </a:xfrm>
        </p:spPr>
        <p:txBody>
          <a:bodyPr/>
          <a:lstStyle/>
          <a:p>
            <a:pPr>
              <a:buFont typeface="Arial" charset="0"/>
              <a:buChar char="•"/>
              <a:defRPr/>
            </a:pPr>
            <a:endParaRPr lang="en-ZA" sz="2800" dirty="0" smtClean="0">
              <a:solidFill>
                <a:schemeClr val="accent6">
                  <a:lumMod val="50000"/>
                </a:schemeClr>
              </a:solidFill>
            </a:endParaRPr>
          </a:p>
          <a:p>
            <a:pPr>
              <a:buFont typeface="Arial" charset="0"/>
              <a:buChar char="•"/>
              <a:defRPr/>
            </a:pPr>
            <a:r>
              <a:rPr lang="en-ZA" sz="2400" dirty="0" smtClean="0">
                <a:solidFill>
                  <a:schemeClr val="accent6">
                    <a:lumMod val="50000"/>
                  </a:schemeClr>
                </a:solidFill>
              </a:rPr>
              <a:t>Upload the resources, and make them searchable – and push them into international repositories such as OER Commons</a:t>
            </a:r>
          </a:p>
          <a:p>
            <a:pPr marL="0" indent="0">
              <a:buFont typeface="Arial" charset="0"/>
              <a:buNone/>
              <a:defRPr/>
            </a:pPr>
            <a:r>
              <a:rPr lang="en-ZA" sz="2400" dirty="0" smtClean="0">
                <a:solidFill>
                  <a:schemeClr val="accent6">
                    <a:lumMod val="50000"/>
                  </a:schemeClr>
                </a:solidFill>
              </a:rPr>
              <a:t>And </a:t>
            </a:r>
          </a:p>
          <a:p>
            <a:pPr>
              <a:buFont typeface="Arial" charset="0"/>
              <a:buChar char="•"/>
              <a:defRPr/>
            </a:pPr>
            <a:r>
              <a:rPr lang="en-ZA" sz="2400" dirty="0" smtClean="0">
                <a:solidFill>
                  <a:schemeClr val="accent6">
                    <a:lumMod val="50000"/>
                  </a:schemeClr>
                </a:solidFill>
              </a:rPr>
              <a:t>Feature the University and its OER on the appropriate space on OER Africa</a:t>
            </a:r>
          </a:p>
          <a:p>
            <a:pPr lvl="1">
              <a:defRPr/>
            </a:pPr>
            <a:r>
              <a:rPr lang="en-ZA" dirty="0" smtClean="0">
                <a:solidFill>
                  <a:schemeClr val="accent6">
                    <a:lumMod val="50000"/>
                  </a:schemeClr>
                </a:solidFill>
              </a:rPr>
              <a:t>Logo and </a:t>
            </a:r>
            <a:r>
              <a:rPr lang="en-ZA" dirty="0" err="1" smtClean="0">
                <a:solidFill>
                  <a:schemeClr val="accent6">
                    <a:lumMod val="50000"/>
                  </a:schemeClr>
                </a:solidFill>
              </a:rPr>
              <a:t>pic</a:t>
            </a:r>
            <a:r>
              <a:rPr lang="en-ZA" dirty="0" smtClean="0">
                <a:solidFill>
                  <a:schemeClr val="accent6">
                    <a:lumMod val="50000"/>
                  </a:schemeClr>
                </a:solidFill>
              </a:rPr>
              <a:t>/s and links </a:t>
            </a:r>
          </a:p>
          <a:p>
            <a:pPr lvl="1">
              <a:defRPr/>
            </a:pPr>
            <a:r>
              <a:rPr lang="en-ZA" dirty="0" smtClean="0">
                <a:solidFill>
                  <a:schemeClr val="accent6">
                    <a:lumMod val="50000"/>
                  </a:schemeClr>
                </a:solidFill>
              </a:rPr>
              <a:t>Thumbnail descriptions of programmes </a:t>
            </a:r>
          </a:p>
          <a:p>
            <a:pPr lvl="1">
              <a:defRPr/>
            </a:pPr>
            <a:r>
              <a:rPr lang="en-ZA" dirty="0" smtClean="0">
                <a:solidFill>
                  <a:schemeClr val="accent6">
                    <a:lumMod val="50000"/>
                  </a:schemeClr>
                </a:solidFill>
              </a:rPr>
              <a:t>Link to programme page with all modules/units listed </a:t>
            </a:r>
          </a:p>
          <a:p>
            <a:pPr lvl="1">
              <a:defRPr/>
            </a:pPr>
            <a:endParaRPr lang="en-ZA" dirty="0" smtClean="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12</a:t>
            </a:fld>
            <a:endParaRPr lang="en-US" dirty="0"/>
          </a:p>
        </p:txBody>
      </p:sp>
    </p:spTree>
    <p:extLst>
      <p:ext uri="{BB962C8B-B14F-4D97-AF65-F5344CB8AC3E}">
        <p14:creationId xmlns:p14="http://schemas.microsoft.com/office/powerpoint/2010/main" val="3825448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sz="3600" dirty="0" smtClean="0"/>
              <a:t>Suggested activity for materials development process</a:t>
            </a:r>
            <a:endParaRPr lang="en-ZA" sz="3600" dirty="0"/>
          </a:p>
        </p:txBody>
      </p:sp>
      <p:sp>
        <p:nvSpPr>
          <p:cNvPr id="17411" name="Content Placeholder 2"/>
          <p:cNvSpPr>
            <a:spLocks noGrp="1"/>
          </p:cNvSpPr>
          <p:nvPr>
            <p:ph idx="1"/>
          </p:nvPr>
        </p:nvSpPr>
        <p:spPr/>
        <p:txBody>
          <a:bodyPr/>
          <a:lstStyle/>
          <a:p>
            <a:r>
              <a:rPr lang="en-ZA" dirty="0" smtClean="0">
                <a:solidFill>
                  <a:schemeClr val="accent6">
                    <a:lumMod val="50000"/>
                  </a:schemeClr>
                </a:solidFill>
              </a:rPr>
              <a:t>Review another person’s draft materials</a:t>
            </a:r>
          </a:p>
          <a:p>
            <a:r>
              <a:rPr lang="en-ZA" dirty="0" smtClean="0">
                <a:solidFill>
                  <a:schemeClr val="accent6">
                    <a:lumMod val="50000"/>
                  </a:schemeClr>
                </a:solidFill>
              </a:rPr>
              <a:t>Identify possible copyright problems</a:t>
            </a:r>
          </a:p>
          <a:p>
            <a:r>
              <a:rPr lang="en-ZA" dirty="0" smtClean="0">
                <a:solidFill>
                  <a:schemeClr val="accent6">
                    <a:lumMod val="50000"/>
                  </a:schemeClr>
                </a:solidFill>
              </a:rPr>
              <a:t>For at least ONE problem, find a possible OER alternative source</a:t>
            </a:r>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13</a:t>
            </a:fld>
            <a:endParaRPr lang="en-US" dirty="0"/>
          </a:p>
        </p:txBody>
      </p:sp>
    </p:spTree>
    <p:extLst>
      <p:ext uri="{BB962C8B-B14F-4D97-AF65-F5344CB8AC3E}">
        <p14:creationId xmlns:p14="http://schemas.microsoft.com/office/powerpoint/2010/main" val="19136160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What becomes possible when we think OER from the start …?</a:t>
            </a:r>
            <a:endParaRPr lang="en-ZA" dirty="0"/>
          </a:p>
        </p:txBody>
      </p:sp>
      <p:sp>
        <p:nvSpPr>
          <p:cNvPr id="3" name="Content Placeholder 2"/>
          <p:cNvSpPr>
            <a:spLocks noGrp="1"/>
          </p:cNvSpPr>
          <p:nvPr>
            <p:ph idx="1"/>
          </p:nvPr>
        </p:nvSpPr>
        <p:spPr/>
        <p:txBody>
          <a:bodyPr/>
          <a:lstStyle/>
          <a:p>
            <a:r>
              <a:rPr lang="en-ZA" dirty="0" smtClean="0"/>
              <a:t>Project with Faculty of Veterinary Science, University of Pretoria …</a:t>
            </a:r>
            <a:endParaRPr lang="en-ZA" dirty="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14</a:t>
            </a:fld>
            <a:endParaRPr lang="en-US" dirty="0"/>
          </a:p>
        </p:txBody>
      </p:sp>
    </p:spTree>
    <p:extLst>
      <p:ext uri="{BB962C8B-B14F-4D97-AF65-F5344CB8AC3E}">
        <p14:creationId xmlns:p14="http://schemas.microsoft.com/office/powerpoint/2010/main" val="20730341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42211" y="0"/>
            <a:ext cx="9001789" cy="6858000"/>
            <a:chOff x="142211" y="0"/>
            <a:chExt cx="9001789" cy="6858000"/>
          </a:xfrm>
        </p:grpSpPr>
        <p:sp>
          <p:nvSpPr>
            <p:cNvPr id="7" name="Rectangle 6"/>
            <p:cNvSpPr/>
            <p:nvPr/>
          </p:nvSpPr>
          <p:spPr>
            <a:xfrm>
              <a:off x="4033926" y="0"/>
              <a:ext cx="5110074" cy="68580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p>
          </p:txBody>
        </p:sp>
        <p:sp>
          <p:nvSpPr>
            <p:cNvPr id="8" name="Rounded Rectangle 7"/>
            <p:cNvSpPr/>
            <p:nvPr/>
          </p:nvSpPr>
          <p:spPr>
            <a:xfrm>
              <a:off x="4953000" y="4017484"/>
              <a:ext cx="3958052" cy="2060228"/>
            </a:xfrm>
            <a:prstGeom prst="roundRect">
              <a:avLst/>
            </a:prstGeom>
            <a:ln>
              <a:miter lim="800000"/>
            </a:ln>
          </p:spPr>
          <p:style>
            <a:lnRef idx="1">
              <a:schemeClr val="accent4"/>
            </a:lnRef>
            <a:fillRef idx="2">
              <a:schemeClr val="accent4"/>
            </a:fillRef>
            <a:effectRef idx="1">
              <a:schemeClr val="accent4"/>
            </a:effectRef>
            <a:fontRef idx="minor">
              <a:schemeClr val="dk1"/>
            </a:fontRef>
          </p:style>
          <p:txBody>
            <a:bodyPr rtlCol="0" anchor="ctr"/>
            <a:lstStyle/>
            <a:p>
              <a:pPr algn="r"/>
              <a:r>
                <a:rPr lang="en-US" dirty="0" smtClean="0"/>
                <a:t/>
              </a:r>
              <a:br>
                <a:rPr lang="en-US" dirty="0" smtClean="0"/>
              </a:br>
              <a:endParaRPr lang="en-US" sz="1400" dirty="0"/>
            </a:p>
          </p:txBody>
        </p:sp>
        <p:sp>
          <p:nvSpPr>
            <p:cNvPr id="9" name="TextBox 8"/>
            <p:cNvSpPr txBox="1"/>
            <p:nvPr/>
          </p:nvSpPr>
          <p:spPr>
            <a:xfrm>
              <a:off x="1143000" y="6477000"/>
              <a:ext cx="1983043" cy="369332"/>
            </a:xfrm>
            <a:prstGeom prst="rect">
              <a:avLst/>
            </a:prstGeom>
            <a:noFill/>
          </p:spPr>
          <p:txBody>
            <a:bodyPr wrap="none" rtlCol="0">
              <a:spAutoFit/>
            </a:bodyPr>
            <a:lstStyle/>
            <a:p>
              <a:r>
                <a:rPr lang="en-US" b="1" dirty="0" smtClean="0"/>
                <a:t>Open Environment</a:t>
              </a:r>
              <a:endParaRPr lang="en-US" b="1" dirty="0"/>
            </a:p>
          </p:txBody>
        </p:sp>
        <p:sp>
          <p:nvSpPr>
            <p:cNvPr id="10" name="TextBox 9"/>
            <p:cNvSpPr txBox="1"/>
            <p:nvPr/>
          </p:nvSpPr>
          <p:spPr>
            <a:xfrm>
              <a:off x="5334000" y="6477000"/>
              <a:ext cx="2465419" cy="369332"/>
            </a:xfrm>
            <a:prstGeom prst="rect">
              <a:avLst/>
            </a:prstGeom>
            <a:noFill/>
          </p:spPr>
          <p:txBody>
            <a:bodyPr wrap="none" rtlCol="0">
              <a:spAutoFit/>
            </a:bodyPr>
            <a:lstStyle/>
            <a:p>
              <a:r>
                <a:rPr lang="en-US" b="1" dirty="0" smtClean="0">
                  <a:solidFill>
                    <a:schemeClr val="bg1"/>
                  </a:solidFill>
                </a:rPr>
                <a:t>Controlled Environment</a:t>
              </a:r>
              <a:endParaRPr lang="en-US" b="1" dirty="0">
                <a:solidFill>
                  <a:schemeClr val="bg1"/>
                </a:solidFill>
              </a:endParaRPr>
            </a:p>
          </p:txBody>
        </p:sp>
        <p:sp>
          <p:nvSpPr>
            <p:cNvPr id="11" name="Rectangle 10"/>
            <p:cNvSpPr/>
            <p:nvPr/>
          </p:nvSpPr>
          <p:spPr>
            <a:xfrm>
              <a:off x="3276600" y="1447800"/>
              <a:ext cx="1905000" cy="24384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smtClean="0"/>
                <a:t>Database of PD materials with Open Licenses</a:t>
              </a:r>
              <a:endParaRPr lang="en-US" dirty="0"/>
            </a:p>
          </p:txBody>
        </p:sp>
        <p:sp>
          <p:nvSpPr>
            <p:cNvPr id="12" name="Rectangle 11"/>
            <p:cNvSpPr/>
            <p:nvPr/>
          </p:nvSpPr>
          <p:spPr>
            <a:xfrm>
              <a:off x="5727902" y="267805"/>
              <a:ext cx="3035098" cy="349366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400" dirty="0"/>
            </a:p>
          </p:txBody>
        </p:sp>
        <p:cxnSp>
          <p:nvCxnSpPr>
            <p:cNvPr id="13" name="Straight Arrow Connector 12"/>
            <p:cNvCxnSpPr/>
            <p:nvPr/>
          </p:nvCxnSpPr>
          <p:spPr>
            <a:xfrm flipH="1">
              <a:off x="5181600" y="2664156"/>
              <a:ext cx="546302" cy="284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Rectangle 13"/>
            <p:cNvSpPr/>
            <p:nvPr/>
          </p:nvSpPr>
          <p:spPr>
            <a:xfrm>
              <a:off x="3962400" y="5243945"/>
              <a:ext cx="2362200" cy="62345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PD Login</a:t>
              </a:r>
              <a:endParaRPr lang="en-US" sz="1400" dirty="0"/>
            </a:p>
          </p:txBody>
        </p:sp>
        <p:sp>
          <p:nvSpPr>
            <p:cNvPr id="15" name="Rectangle 14"/>
            <p:cNvSpPr/>
            <p:nvPr/>
          </p:nvSpPr>
          <p:spPr>
            <a:xfrm>
              <a:off x="1371600" y="1447800"/>
              <a:ext cx="1447800" cy="2438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Public Web Access to PD Materials</a:t>
              </a:r>
              <a:endParaRPr lang="en-US" dirty="0"/>
            </a:p>
          </p:txBody>
        </p:sp>
        <p:cxnSp>
          <p:nvCxnSpPr>
            <p:cNvPr id="16" name="Straight Arrow Connector 15"/>
            <p:cNvCxnSpPr>
              <a:stCxn id="15" idx="3"/>
              <a:endCxn id="11" idx="1"/>
            </p:cNvCxnSpPr>
            <p:nvPr/>
          </p:nvCxnSpPr>
          <p:spPr>
            <a:xfrm>
              <a:off x="2819400" y="2667000"/>
              <a:ext cx="45720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7" name="Rectangle 16"/>
            <p:cNvSpPr/>
            <p:nvPr/>
          </p:nvSpPr>
          <p:spPr>
            <a:xfrm>
              <a:off x="3962400" y="4329545"/>
              <a:ext cx="1524000" cy="62345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PD Registration</a:t>
              </a:r>
              <a:endParaRPr lang="en-US" sz="1400" dirty="0"/>
            </a:p>
          </p:txBody>
        </p:sp>
        <p:sp>
          <p:nvSpPr>
            <p:cNvPr id="18" name="Oval 17"/>
            <p:cNvSpPr/>
            <p:nvPr/>
          </p:nvSpPr>
          <p:spPr>
            <a:xfrm>
              <a:off x="7019606" y="2320636"/>
              <a:ext cx="1855819" cy="10668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PD Test using Bb MC Tools </a:t>
              </a:r>
              <a:endParaRPr lang="en-US" sz="1400" dirty="0"/>
            </a:p>
          </p:txBody>
        </p:sp>
        <p:cxnSp>
          <p:nvCxnSpPr>
            <p:cNvPr id="19" name="Elbow Connector 18"/>
            <p:cNvCxnSpPr>
              <a:stCxn id="31" idx="2"/>
              <a:endCxn id="14" idx="1"/>
            </p:cNvCxnSpPr>
            <p:nvPr/>
          </p:nvCxnSpPr>
          <p:spPr>
            <a:xfrm rot="16200000" flipH="1">
              <a:off x="2829454" y="4422727"/>
              <a:ext cx="983666" cy="1282225"/>
            </a:xfrm>
            <a:prstGeom prst="bentConnector2">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0" name="Straight Arrow Connector 19"/>
            <p:cNvCxnSpPr/>
            <p:nvPr/>
          </p:nvCxnSpPr>
          <p:spPr>
            <a:xfrm>
              <a:off x="4724400" y="4953000"/>
              <a:ext cx="0" cy="30133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1" name="Elbow Connector 20"/>
            <p:cNvCxnSpPr>
              <a:stCxn id="31" idx="2"/>
            </p:cNvCxnSpPr>
            <p:nvPr/>
          </p:nvCxnSpPr>
          <p:spPr>
            <a:xfrm rot="16200000" flipH="1">
              <a:off x="3216247" y="4035935"/>
              <a:ext cx="232449" cy="1304592"/>
            </a:xfrm>
            <a:prstGeom prst="bentConnector2">
              <a:avLst/>
            </a:prstGeom>
            <a:ln>
              <a:prstDash val="sysDash"/>
              <a:tailEnd type="arrow"/>
            </a:ln>
          </p:spPr>
          <p:style>
            <a:lnRef idx="2">
              <a:schemeClr val="accent6"/>
            </a:lnRef>
            <a:fillRef idx="0">
              <a:schemeClr val="accent6"/>
            </a:fillRef>
            <a:effectRef idx="1">
              <a:schemeClr val="accent6"/>
            </a:effectRef>
            <a:fontRef idx="minor">
              <a:schemeClr val="tx1"/>
            </a:fontRef>
          </p:style>
        </p:cxnSp>
        <p:sp>
          <p:nvSpPr>
            <p:cNvPr id="22" name="Rectangle 21"/>
            <p:cNvSpPr/>
            <p:nvPr/>
          </p:nvSpPr>
          <p:spPr>
            <a:xfrm>
              <a:off x="3962399" y="457200"/>
              <a:ext cx="2362201" cy="6858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Student Login</a:t>
              </a:r>
              <a:endParaRPr lang="en-US" sz="1400" dirty="0"/>
            </a:p>
          </p:txBody>
        </p:sp>
        <p:cxnSp>
          <p:nvCxnSpPr>
            <p:cNvPr id="23" name="Elbow Connector 22"/>
            <p:cNvCxnSpPr>
              <a:stCxn id="22" idx="3"/>
              <a:endCxn id="28" idx="2"/>
            </p:cNvCxnSpPr>
            <p:nvPr/>
          </p:nvCxnSpPr>
          <p:spPr>
            <a:xfrm>
              <a:off x="6324600" y="800100"/>
              <a:ext cx="730633" cy="425293"/>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pic>
          <p:nvPicPr>
            <p:cNvPr id="24" name="Picture 2" descr="http://t2.gstatic.com/images?q=tbn:ANd9GcS9kfRR5Z6LHyCXMc_o1NssIi6fdWzWLqPt0b-msaMEBpcZC0g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3970" y="299920"/>
              <a:ext cx="784146" cy="78414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http://www.777icons.com/libs/med/veterinary-icon.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422" y="2286000"/>
              <a:ext cx="761327" cy="761328"/>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Arrow Connector 25"/>
            <p:cNvCxnSpPr>
              <a:endCxn id="22" idx="1"/>
            </p:cNvCxnSpPr>
            <p:nvPr/>
          </p:nvCxnSpPr>
          <p:spPr>
            <a:xfrm>
              <a:off x="3518116" y="800100"/>
              <a:ext cx="444283"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7" name="Straight Arrow Connector 26"/>
            <p:cNvCxnSpPr>
              <a:stCxn id="25" idx="3"/>
              <a:endCxn id="15" idx="1"/>
            </p:cNvCxnSpPr>
            <p:nvPr/>
          </p:nvCxnSpPr>
          <p:spPr>
            <a:xfrm>
              <a:off x="1047749" y="2666664"/>
              <a:ext cx="323851" cy="33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8" name="Oval 27"/>
            <p:cNvSpPr/>
            <p:nvPr/>
          </p:nvSpPr>
          <p:spPr>
            <a:xfrm>
              <a:off x="7055233" y="691993"/>
              <a:ext cx="1855819" cy="106680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Under &amp; Post Graduate Courseware</a:t>
              </a:r>
              <a:endParaRPr lang="en-US" sz="1400" dirty="0"/>
            </a:p>
          </p:txBody>
        </p:sp>
        <p:cxnSp>
          <p:nvCxnSpPr>
            <p:cNvPr id="29" name="Elbow Connector 28"/>
            <p:cNvCxnSpPr>
              <a:stCxn id="18" idx="4"/>
              <a:endCxn id="50" idx="0"/>
            </p:cNvCxnSpPr>
            <p:nvPr/>
          </p:nvCxnSpPr>
          <p:spPr>
            <a:xfrm rot="16200000" flipH="1">
              <a:off x="7673331" y="3661621"/>
              <a:ext cx="792355" cy="243984"/>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0" name="Elbow Connector 29"/>
            <p:cNvCxnSpPr>
              <a:stCxn id="51" idx="2"/>
              <a:endCxn id="25" idx="2"/>
            </p:cNvCxnSpPr>
            <p:nvPr/>
          </p:nvCxnSpPr>
          <p:spPr>
            <a:xfrm rot="5400000" flipH="1">
              <a:off x="3245380" y="469034"/>
              <a:ext cx="2362872" cy="7519460"/>
            </a:xfrm>
            <a:prstGeom prst="bentConnector3">
              <a:avLst>
                <a:gd name="adj1" fmla="val -41338"/>
              </a:avLst>
            </a:prstGeom>
            <a:ln>
              <a:tailEnd type="arrow"/>
            </a:ln>
          </p:spPr>
          <p:style>
            <a:lnRef idx="2">
              <a:schemeClr val="accent6"/>
            </a:lnRef>
            <a:fillRef idx="0">
              <a:schemeClr val="accent6"/>
            </a:fillRef>
            <a:effectRef idx="1">
              <a:schemeClr val="accent6"/>
            </a:effectRef>
            <a:fontRef idx="minor">
              <a:schemeClr val="tx1"/>
            </a:fontRef>
          </p:style>
        </p:cxnSp>
        <p:sp>
          <p:nvSpPr>
            <p:cNvPr id="31" name="7-Point Star 30"/>
            <p:cNvSpPr/>
            <p:nvPr/>
          </p:nvSpPr>
          <p:spPr>
            <a:xfrm>
              <a:off x="1524000" y="3159420"/>
              <a:ext cx="1600199" cy="1412580"/>
            </a:xfrm>
            <a:prstGeom prst="star7">
              <a:avLst>
                <a:gd name="adj" fmla="val 34601"/>
                <a:gd name="hf" fmla="val 102572"/>
                <a:gd name="vf" fmla="val 105210"/>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Option to collect PD points</a:t>
              </a:r>
              <a:endParaRPr lang="en-US" sz="1400" dirty="0"/>
            </a:p>
          </p:txBody>
        </p:sp>
        <p:sp>
          <p:nvSpPr>
            <p:cNvPr id="32" name="Rectangle 31"/>
            <p:cNvSpPr/>
            <p:nvPr/>
          </p:nvSpPr>
          <p:spPr>
            <a:xfrm>
              <a:off x="5486401" y="4329545"/>
              <a:ext cx="838200" cy="62345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050" dirty="0" smtClean="0"/>
                <a:t>History &amp; Payment details</a:t>
              </a:r>
              <a:endParaRPr lang="en-US" sz="1050" dirty="0"/>
            </a:p>
          </p:txBody>
        </p:sp>
        <p:cxnSp>
          <p:nvCxnSpPr>
            <p:cNvPr id="33" name="Elbow Connector 32"/>
            <p:cNvCxnSpPr>
              <a:stCxn id="14" idx="3"/>
              <a:endCxn id="18" idx="2"/>
            </p:cNvCxnSpPr>
            <p:nvPr/>
          </p:nvCxnSpPr>
          <p:spPr>
            <a:xfrm flipV="1">
              <a:off x="6324600" y="2854036"/>
              <a:ext cx="695006" cy="2701637"/>
            </a:xfrm>
            <a:prstGeom prst="bentConnector3">
              <a:avLst>
                <a:gd name="adj1" fmla="val 29497"/>
              </a:avLst>
            </a:prstGeom>
            <a:ln>
              <a:tailEnd type="arrow"/>
            </a:ln>
          </p:spPr>
          <p:style>
            <a:lnRef idx="2">
              <a:schemeClr val="accent6"/>
            </a:lnRef>
            <a:fillRef idx="0">
              <a:schemeClr val="accent6"/>
            </a:fillRef>
            <a:effectRef idx="1">
              <a:schemeClr val="accent6"/>
            </a:effectRef>
            <a:fontRef idx="minor">
              <a:schemeClr val="tx1"/>
            </a:fontRef>
          </p:style>
        </p:cxnSp>
        <p:pic>
          <p:nvPicPr>
            <p:cNvPr id="34" name="Picture 33"/>
            <p:cNvPicPr>
              <a:picLocks noChangeAspect="1"/>
            </p:cNvPicPr>
            <p:nvPr/>
          </p:nvPicPr>
          <p:blipFill>
            <a:blip r:embed="rId5" cstate="print">
              <a:clrChange>
                <a:clrFrom>
                  <a:srgbClr val="FFFEFF"/>
                </a:clrFrom>
                <a:clrTo>
                  <a:srgbClr val="FFFEFF">
                    <a:alpha val="0"/>
                  </a:srgbClr>
                </a:clrTo>
              </a:clrChange>
              <a:extLst>
                <a:ext uri="{28A0092B-C50C-407E-A947-70E740481C1C}">
                  <a14:useLocalDpi xmlns:a14="http://schemas.microsoft.com/office/drawing/2010/main" val="0"/>
                </a:ext>
              </a:extLst>
            </a:blip>
            <a:stretch>
              <a:fillRect/>
            </a:stretch>
          </p:blipFill>
          <p:spPr>
            <a:xfrm>
              <a:off x="3354222" y="90136"/>
              <a:ext cx="327787" cy="419568"/>
            </a:xfrm>
            <a:prstGeom prst="rect">
              <a:avLst/>
            </a:prstGeom>
          </p:spPr>
        </p:pic>
        <p:sp>
          <p:nvSpPr>
            <p:cNvPr id="35" name="TextBox 34"/>
            <p:cNvSpPr txBox="1"/>
            <p:nvPr/>
          </p:nvSpPr>
          <p:spPr>
            <a:xfrm>
              <a:off x="6161780" y="1759048"/>
              <a:ext cx="1458220" cy="584775"/>
            </a:xfrm>
            <a:prstGeom prst="rect">
              <a:avLst/>
            </a:prstGeom>
            <a:noFill/>
          </p:spPr>
          <p:txBody>
            <a:bodyPr wrap="none" rtlCol="0">
              <a:spAutoFit/>
            </a:bodyPr>
            <a:lstStyle/>
            <a:p>
              <a:pPr algn="ctr"/>
              <a:r>
                <a:rPr lang="en-US" dirty="0" smtClean="0"/>
                <a:t>UP’s </a:t>
              </a:r>
              <a:r>
                <a:rPr lang="en-US" dirty="0" err="1" smtClean="0"/>
                <a:t>ClickUp</a:t>
              </a:r>
              <a:r>
                <a:rPr lang="en-US" dirty="0" smtClean="0"/>
                <a:t/>
              </a:r>
              <a:br>
                <a:rPr lang="en-US" dirty="0" smtClean="0"/>
              </a:br>
              <a:r>
                <a:rPr lang="en-US" sz="1400" dirty="0" smtClean="0"/>
                <a:t>(Blackboard LMS)</a:t>
              </a:r>
              <a:endParaRPr lang="en-US" sz="1400" dirty="0"/>
            </a:p>
          </p:txBody>
        </p:sp>
        <p:sp>
          <p:nvSpPr>
            <p:cNvPr id="36" name="TextBox 35"/>
            <p:cNvSpPr txBox="1"/>
            <p:nvPr/>
          </p:nvSpPr>
          <p:spPr>
            <a:xfrm>
              <a:off x="2178673" y="457200"/>
              <a:ext cx="673774" cy="461665"/>
            </a:xfrm>
            <a:prstGeom prst="rect">
              <a:avLst/>
            </a:prstGeom>
            <a:noFill/>
          </p:spPr>
          <p:txBody>
            <a:bodyPr wrap="none" rtlCol="0">
              <a:spAutoFit/>
            </a:bodyPr>
            <a:lstStyle/>
            <a:p>
              <a:pPr algn="ctr"/>
              <a:r>
                <a:rPr lang="en-US" sz="1200" dirty="0" smtClean="0"/>
                <a:t>UP </a:t>
              </a:r>
              <a:br>
                <a:rPr lang="en-US" sz="1200" dirty="0" smtClean="0"/>
              </a:br>
              <a:r>
                <a:rPr lang="en-US" sz="1200" dirty="0" smtClean="0"/>
                <a:t>Student</a:t>
              </a:r>
              <a:endParaRPr lang="en-US" sz="1200" dirty="0"/>
            </a:p>
          </p:txBody>
        </p:sp>
        <p:sp>
          <p:nvSpPr>
            <p:cNvPr id="37" name="TextBox 36"/>
            <p:cNvSpPr txBox="1"/>
            <p:nvPr/>
          </p:nvSpPr>
          <p:spPr>
            <a:xfrm>
              <a:off x="142211" y="1752600"/>
              <a:ext cx="979820" cy="461665"/>
            </a:xfrm>
            <a:prstGeom prst="rect">
              <a:avLst/>
            </a:prstGeom>
            <a:noFill/>
          </p:spPr>
          <p:txBody>
            <a:bodyPr wrap="none" rtlCol="0">
              <a:spAutoFit/>
            </a:bodyPr>
            <a:lstStyle/>
            <a:p>
              <a:pPr algn="ctr"/>
              <a:r>
                <a:rPr lang="en-US" sz="1200" dirty="0" smtClean="0"/>
                <a:t>Professional </a:t>
              </a:r>
              <a:br>
                <a:rPr lang="en-US" sz="1200" dirty="0" smtClean="0"/>
              </a:br>
              <a:r>
                <a:rPr lang="en-US" sz="1200" dirty="0" smtClean="0"/>
                <a:t>Vet</a:t>
              </a:r>
              <a:endParaRPr lang="en-US" sz="1200" dirty="0"/>
            </a:p>
          </p:txBody>
        </p:sp>
        <p:sp>
          <p:nvSpPr>
            <p:cNvPr id="38" name="TextBox 37"/>
            <p:cNvSpPr txBox="1"/>
            <p:nvPr/>
          </p:nvSpPr>
          <p:spPr>
            <a:xfrm>
              <a:off x="3186740" y="4492823"/>
              <a:ext cx="365806" cy="276999"/>
            </a:xfrm>
            <a:prstGeom prst="rect">
              <a:avLst/>
            </a:prstGeom>
            <a:noFill/>
          </p:spPr>
          <p:txBody>
            <a:bodyPr wrap="none" rtlCol="0">
              <a:spAutoFit/>
            </a:bodyPr>
            <a:lstStyle/>
            <a:p>
              <a:r>
                <a:rPr lang="en-US" sz="1200" dirty="0" smtClean="0"/>
                <a:t>1 x</a:t>
              </a:r>
              <a:endParaRPr lang="en-US" sz="1200" dirty="0"/>
            </a:p>
          </p:txBody>
        </p:sp>
        <p:sp>
          <p:nvSpPr>
            <p:cNvPr id="39" name="Content Placeholder 2"/>
            <p:cNvSpPr txBox="1">
              <a:spLocks/>
            </p:cNvSpPr>
            <p:nvPr/>
          </p:nvSpPr>
          <p:spPr>
            <a:xfrm>
              <a:off x="685800" y="5410200"/>
              <a:ext cx="3048000" cy="914400"/>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000" dirty="0" smtClean="0">
                  <a:solidFill>
                    <a:schemeClr val="tx1"/>
                  </a:solidFill>
                </a:rPr>
                <a:t>Bb           Blackboard Platform (LMS)</a:t>
              </a:r>
            </a:p>
            <a:p>
              <a:pPr algn="l"/>
              <a:r>
                <a:rPr lang="en-US" sz="1000" dirty="0" err="1" smtClean="0">
                  <a:solidFill>
                    <a:schemeClr val="tx1"/>
                  </a:solidFill>
                </a:rPr>
                <a:t>CEatUP</a:t>
              </a:r>
              <a:r>
                <a:rPr lang="en-US" sz="1000" dirty="0" smtClean="0">
                  <a:solidFill>
                    <a:schemeClr val="tx1"/>
                  </a:solidFill>
                </a:rPr>
                <a:t>  Continuing Education Unit at UP</a:t>
              </a:r>
            </a:p>
            <a:p>
              <a:pPr algn="l"/>
              <a:r>
                <a:rPr lang="en-US" sz="1000" dirty="0" smtClean="0">
                  <a:solidFill>
                    <a:schemeClr val="tx1"/>
                  </a:solidFill>
                </a:rPr>
                <a:t>LMS        Learner Management System</a:t>
              </a:r>
            </a:p>
            <a:p>
              <a:pPr algn="l"/>
              <a:r>
                <a:rPr lang="en-US" sz="1000" dirty="0" smtClean="0">
                  <a:solidFill>
                    <a:schemeClr val="tx1"/>
                  </a:solidFill>
                </a:rPr>
                <a:t>MC          Multiple Choice Assessment</a:t>
              </a:r>
            </a:p>
            <a:p>
              <a:pPr algn="l"/>
              <a:r>
                <a:rPr lang="en-US" sz="1000" dirty="0" smtClean="0">
                  <a:solidFill>
                    <a:schemeClr val="tx1"/>
                  </a:solidFill>
                </a:rPr>
                <a:t>PD           Professional Development</a:t>
              </a:r>
            </a:p>
            <a:p>
              <a:pPr algn="l"/>
              <a:r>
                <a:rPr lang="en-US" sz="1000" dirty="0" smtClean="0">
                  <a:solidFill>
                    <a:schemeClr val="tx1"/>
                  </a:solidFill>
                </a:rPr>
                <a:t>UP           University of </a:t>
              </a:r>
              <a:r>
                <a:rPr lang="en-US" sz="1000" dirty="0">
                  <a:solidFill>
                    <a:schemeClr val="tx1"/>
                  </a:solidFill>
                </a:rPr>
                <a:t>P</a:t>
              </a:r>
              <a:r>
                <a:rPr lang="en-US" sz="1000" dirty="0" smtClean="0">
                  <a:solidFill>
                    <a:schemeClr val="tx1"/>
                  </a:solidFill>
                </a:rPr>
                <a:t>retoria</a:t>
              </a:r>
            </a:p>
            <a:p>
              <a:endParaRPr lang="en-US" dirty="0"/>
            </a:p>
          </p:txBody>
        </p:sp>
        <p:sp>
          <p:nvSpPr>
            <p:cNvPr id="40" name="TextBox 39"/>
            <p:cNvSpPr txBox="1"/>
            <p:nvPr/>
          </p:nvSpPr>
          <p:spPr>
            <a:xfrm>
              <a:off x="7086600" y="3387434"/>
              <a:ext cx="841897" cy="261610"/>
            </a:xfrm>
            <a:prstGeom prst="rect">
              <a:avLst/>
            </a:prstGeom>
            <a:noFill/>
          </p:spPr>
          <p:txBody>
            <a:bodyPr wrap="none" rtlCol="0">
              <a:spAutoFit/>
            </a:bodyPr>
            <a:lstStyle/>
            <a:p>
              <a:r>
                <a:rPr lang="en-US" sz="1100" dirty="0" smtClean="0"/>
                <a:t>On success </a:t>
              </a:r>
              <a:endParaRPr lang="en-US" sz="1100" dirty="0"/>
            </a:p>
          </p:txBody>
        </p:sp>
        <p:sp>
          <p:nvSpPr>
            <p:cNvPr id="41" name="TextBox 40"/>
            <p:cNvSpPr txBox="1"/>
            <p:nvPr/>
          </p:nvSpPr>
          <p:spPr>
            <a:xfrm>
              <a:off x="4509221" y="6096000"/>
              <a:ext cx="1701107" cy="261610"/>
            </a:xfrm>
            <a:prstGeom prst="rect">
              <a:avLst/>
            </a:prstGeom>
            <a:noFill/>
          </p:spPr>
          <p:txBody>
            <a:bodyPr wrap="none" rtlCol="0">
              <a:spAutoFit/>
            </a:bodyPr>
            <a:lstStyle/>
            <a:p>
              <a:r>
                <a:rPr lang="en-US" sz="1100" dirty="0" smtClean="0">
                  <a:solidFill>
                    <a:schemeClr val="bg1"/>
                  </a:solidFill>
                </a:rPr>
                <a:t>Digital Certificate (e-Mail)</a:t>
              </a:r>
              <a:endParaRPr lang="en-US" sz="1100" dirty="0">
                <a:solidFill>
                  <a:schemeClr val="bg1"/>
                </a:solidFill>
              </a:endParaRPr>
            </a:p>
          </p:txBody>
        </p:sp>
        <p:sp>
          <p:nvSpPr>
            <p:cNvPr id="42" name="TextBox 41"/>
            <p:cNvSpPr txBox="1"/>
            <p:nvPr/>
          </p:nvSpPr>
          <p:spPr>
            <a:xfrm rot="5400000">
              <a:off x="2708882" y="2187437"/>
              <a:ext cx="694549" cy="276999"/>
            </a:xfrm>
            <a:prstGeom prst="rect">
              <a:avLst/>
            </a:prstGeom>
            <a:noFill/>
          </p:spPr>
          <p:txBody>
            <a:bodyPr wrap="none" rtlCol="0">
              <a:spAutoFit/>
            </a:bodyPr>
            <a:lstStyle/>
            <a:p>
              <a:r>
                <a:rPr lang="en-US" sz="1200" dirty="0" smtClean="0"/>
                <a:t>Content</a:t>
              </a:r>
              <a:endParaRPr lang="en-US" sz="1200" dirty="0"/>
            </a:p>
          </p:txBody>
        </p:sp>
        <p:sp>
          <p:nvSpPr>
            <p:cNvPr id="43" name="TextBox 42"/>
            <p:cNvSpPr txBox="1"/>
            <p:nvPr/>
          </p:nvSpPr>
          <p:spPr>
            <a:xfrm rot="5400000">
              <a:off x="5125225" y="2181226"/>
              <a:ext cx="694549" cy="276999"/>
            </a:xfrm>
            <a:prstGeom prst="rect">
              <a:avLst/>
            </a:prstGeom>
            <a:noFill/>
          </p:spPr>
          <p:txBody>
            <a:bodyPr wrap="none" rtlCol="0">
              <a:spAutoFit/>
            </a:bodyPr>
            <a:lstStyle/>
            <a:p>
              <a:r>
                <a:rPr lang="en-US" sz="1200" dirty="0" smtClean="0">
                  <a:solidFill>
                    <a:schemeClr val="bg1"/>
                  </a:solidFill>
                </a:rPr>
                <a:t>Content</a:t>
              </a:r>
              <a:endParaRPr lang="en-US" sz="1200" dirty="0">
                <a:solidFill>
                  <a:schemeClr val="bg1"/>
                </a:solidFill>
              </a:endParaRPr>
            </a:p>
          </p:txBody>
        </p:sp>
        <p:pic>
          <p:nvPicPr>
            <p:cNvPr id="44" name="Picture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4250" y="1666876"/>
              <a:ext cx="1428750" cy="466724"/>
            </a:xfrm>
            <a:prstGeom prst="rect">
              <a:avLst/>
            </a:prstGeom>
          </p:spPr>
        </p:pic>
        <p:sp>
          <p:nvSpPr>
            <p:cNvPr id="45" name="Rectangle 44"/>
            <p:cNvSpPr/>
            <p:nvPr/>
          </p:nvSpPr>
          <p:spPr>
            <a:xfrm>
              <a:off x="1524000" y="1837549"/>
              <a:ext cx="1156174" cy="296051"/>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000" dirty="0" smtClean="0"/>
                <a:t>Search Facility</a:t>
              </a:r>
              <a:endParaRPr lang="en-US" sz="1000" dirty="0"/>
            </a:p>
          </p:txBody>
        </p:sp>
        <p:pic>
          <p:nvPicPr>
            <p:cNvPr id="46" name="Picture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0" y="1371600"/>
              <a:ext cx="242609" cy="242609"/>
            </a:xfrm>
            <a:prstGeom prst="rect">
              <a:avLst/>
            </a:prstGeom>
          </p:spPr>
        </p:pic>
        <p:pic>
          <p:nvPicPr>
            <p:cNvPr id="47" name="Pictur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14711" y="1371320"/>
              <a:ext cx="242889" cy="242889"/>
            </a:xfrm>
            <a:prstGeom prst="rect">
              <a:avLst/>
            </a:prstGeom>
          </p:spPr>
        </p:pic>
        <p:pic>
          <p:nvPicPr>
            <p:cNvPr id="48" name="Picture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69589" y="4411257"/>
              <a:ext cx="246888" cy="246888"/>
            </a:xfrm>
            <a:prstGeom prst="rect">
              <a:avLst/>
            </a:prstGeom>
          </p:spPr>
        </p:pic>
        <p:pic>
          <p:nvPicPr>
            <p:cNvPr id="49" name="Picture 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23197" y="4244950"/>
              <a:ext cx="246888" cy="246888"/>
            </a:xfrm>
            <a:prstGeom prst="rect">
              <a:avLst/>
            </a:prstGeom>
          </p:spPr>
        </p:pic>
        <p:sp>
          <p:nvSpPr>
            <p:cNvPr id="50" name="Rectangle 49"/>
            <p:cNvSpPr/>
            <p:nvPr/>
          </p:nvSpPr>
          <p:spPr>
            <a:xfrm>
              <a:off x="7620000" y="4179791"/>
              <a:ext cx="1143000" cy="2314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050" dirty="0" smtClean="0"/>
                <a:t>Payment</a:t>
              </a:r>
              <a:endParaRPr lang="en-US" sz="1050" dirty="0"/>
            </a:p>
          </p:txBody>
        </p:sp>
        <p:sp>
          <p:nvSpPr>
            <p:cNvPr id="51" name="Rectangle 50"/>
            <p:cNvSpPr/>
            <p:nvPr/>
          </p:nvSpPr>
          <p:spPr>
            <a:xfrm>
              <a:off x="7610091" y="4572000"/>
              <a:ext cx="1152909" cy="838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050" dirty="0" smtClean="0"/>
                <a:t>E-Mail confirmation to CE, SAVC and User</a:t>
              </a:r>
              <a:endParaRPr lang="en-US" sz="1050" dirty="0"/>
            </a:p>
          </p:txBody>
        </p:sp>
        <p:cxnSp>
          <p:nvCxnSpPr>
            <p:cNvPr id="52" name="Straight Arrow Connector 51"/>
            <p:cNvCxnSpPr>
              <a:stCxn id="50" idx="2"/>
              <a:endCxn id="51" idx="0"/>
            </p:cNvCxnSpPr>
            <p:nvPr/>
          </p:nvCxnSpPr>
          <p:spPr>
            <a:xfrm flipH="1">
              <a:off x="8186546" y="4411257"/>
              <a:ext cx="4954" cy="160743"/>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53" name="Picture 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2400" y="2209800"/>
              <a:ext cx="251091" cy="251091"/>
            </a:xfrm>
            <a:prstGeom prst="rect">
              <a:avLst/>
            </a:prstGeom>
          </p:spPr>
        </p:pic>
        <p:pic>
          <p:nvPicPr>
            <p:cNvPr id="54" name="Picture 5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87231" y="3638026"/>
              <a:ext cx="246888" cy="246888"/>
            </a:xfrm>
            <a:prstGeom prst="rect">
              <a:avLst/>
            </a:prstGeom>
          </p:spPr>
        </p:pic>
        <p:pic>
          <p:nvPicPr>
            <p:cNvPr id="55" name="Picture 5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422848" y="5555673"/>
              <a:ext cx="246888" cy="246888"/>
            </a:xfrm>
            <a:prstGeom prst="rect">
              <a:avLst/>
            </a:prstGeom>
          </p:spPr>
        </p:pic>
        <p:sp>
          <p:nvSpPr>
            <p:cNvPr id="56" name="TextBox 55"/>
            <p:cNvSpPr txBox="1"/>
            <p:nvPr/>
          </p:nvSpPr>
          <p:spPr>
            <a:xfrm>
              <a:off x="6607420" y="4609981"/>
              <a:ext cx="867994" cy="584775"/>
            </a:xfrm>
            <a:prstGeom prst="rect">
              <a:avLst/>
            </a:prstGeom>
            <a:noFill/>
          </p:spPr>
          <p:txBody>
            <a:bodyPr wrap="none" rtlCol="0">
              <a:spAutoFit/>
            </a:bodyPr>
            <a:lstStyle/>
            <a:p>
              <a:pPr algn="ctr"/>
              <a:r>
                <a:rPr lang="en-US" dirty="0" err="1" smtClean="0"/>
                <a:t>CEatUP</a:t>
              </a:r>
              <a:r>
                <a:rPr lang="en-US" dirty="0" smtClean="0"/>
                <a:t/>
              </a:r>
              <a:br>
                <a:rPr lang="en-US" dirty="0" smtClean="0"/>
              </a:br>
              <a:r>
                <a:rPr lang="en-US" sz="1400" dirty="0" smtClean="0"/>
                <a:t>(DNN)</a:t>
              </a:r>
              <a:endParaRPr lang="en-US" sz="1400" dirty="0"/>
            </a:p>
          </p:txBody>
        </p:sp>
      </p:gr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15</a:t>
            </a:fld>
            <a:endParaRPr lang="en-US" dirty="0"/>
          </a:p>
        </p:txBody>
      </p:sp>
    </p:spTree>
    <p:extLst>
      <p:ext uri="{BB962C8B-B14F-4D97-AF65-F5344CB8AC3E}">
        <p14:creationId xmlns:p14="http://schemas.microsoft.com/office/powerpoint/2010/main" val="38971137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National ACE SLM</a:t>
            </a:r>
            <a:endParaRPr lang="en-ZA" dirty="0"/>
          </a:p>
        </p:txBody>
      </p:sp>
      <p:sp>
        <p:nvSpPr>
          <p:cNvPr id="3" name="Content Placeholder 2"/>
          <p:cNvSpPr>
            <a:spLocks noGrp="1"/>
          </p:cNvSpPr>
          <p:nvPr>
            <p:ph idx="1"/>
          </p:nvPr>
        </p:nvSpPr>
        <p:spPr/>
        <p:txBody>
          <a:bodyPr/>
          <a:lstStyle/>
          <a:p>
            <a:r>
              <a:rPr lang="en-ZA" dirty="0" smtClean="0"/>
              <a:t>DoE, Unions, NGOs, 17 HEIs</a:t>
            </a:r>
          </a:p>
          <a:p>
            <a:r>
              <a:rPr lang="en-ZA" dirty="0" smtClean="0">
                <a:hlinkClick r:id="rId3" action="ppaction://hlinkfile"/>
              </a:rPr>
              <a:t>..\5. General teacher </a:t>
            </a:r>
            <a:r>
              <a:rPr lang="en-ZA" dirty="0" err="1" smtClean="0">
                <a:hlinkClick r:id="rId3" action="ppaction://hlinkfile"/>
              </a:rPr>
              <a:t>ed</a:t>
            </a:r>
            <a:r>
              <a:rPr lang="en-ZA" dirty="0" smtClean="0">
                <a:hlinkClick r:id="rId3" action="ppaction://hlinkfile"/>
              </a:rPr>
              <a:t> resources\SA DOE ACE ELM</a:t>
            </a:r>
            <a:endParaRPr lang="en-ZA" dirty="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16</a:t>
            </a:fld>
            <a:endParaRPr lang="en-US" dirty="0"/>
          </a:p>
        </p:txBody>
      </p:sp>
    </p:spTree>
    <p:extLst>
      <p:ext uri="{BB962C8B-B14F-4D97-AF65-F5344CB8AC3E}">
        <p14:creationId xmlns:p14="http://schemas.microsoft.com/office/powerpoint/2010/main" val="27553101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Key policy implications</a:t>
            </a:r>
            <a:endParaRPr lang="en-ZA" dirty="0"/>
          </a:p>
        </p:txBody>
      </p:sp>
      <p:sp>
        <p:nvSpPr>
          <p:cNvPr id="18435" name="Content Placeholder 2"/>
          <p:cNvSpPr>
            <a:spLocks noGrp="1"/>
          </p:cNvSpPr>
          <p:nvPr>
            <p:ph idx="1"/>
          </p:nvPr>
        </p:nvSpPr>
        <p:spPr/>
        <p:txBody>
          <a:bodyPr/>
          <a:lstStyle/>
          <a:p>
            <a:endParaRPr lang="en-ZA" smtClean="0"/>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17</a:t>
            </a:fld>
            <a:endParaRPr lang="en-US" dirty="0"/>
          </a:p>
        </p:txBody>
      </p:sp>
    </p:spTree>
    <p:extLst>
      <p:ext uri="{BB962C8B-B14F-4D97-AF65-F5344CB8AC3E}">
        <p14:creationId xmlns:p14="http://schemas.microsoft.com/office/powerpoint/2010/main" val="145077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ctrTitle"/>
          </p:nvPr>
        </p:nvSpPr>
        <p:spPr>
          <a:xfrm>
            <a:off x="647700" y="2989263"/>
            <a:ext cx="7772400" cy="936625"/>
          </a:xfrm>
        </p:spPr>
        <p:txBody>
          <a:bodyPr/>
          <a:lstStyle/>
          <a:p>
            <a:pPr eaLnBrk="1" hangingPunct="1"/>
            <a:r>
              <a:rPr lang="en-GB" sz="3800" smtClean="0"/>
              <a:t>Thank you</a:t>
            </a:r>
          </a:p>
        </p:txBody>
      </p:sp>
      <p:sp>
        <p:nvSpPr>
          <p:cNvPr id="60419" name="Subtitle 2"/>
          <p:cNvSpPr>
            <a:spLocks noGrp="1"/>
          </p:cNvSpPr>
          <p:nvPr>
            <p:ph type="subTitle" idx="1"/>
          </p:nvPr>
        </p:nvSpPr>
        <p:spPr>
          <a:xfrm>
            <a:off x="1576388" y="3733800"/>
            <a:ext cx="5915025" cy="1447800"/>
          </a:xfrm>
        </p:spPr>
        <p:txBody>
          <a:bodyPr/>
          <a:lstStyle/>
          <a:p>
            <a:pPr eaLnBrk="1" hangingPunct="1">
              <a:defRPr/>
            </a:pPr>
            <a:r>
              <a:rPr lang="en-GB" sz="1400" dirty="0" smtClean="0">
                <a:solidFill>
                  <a:srgbClr val="3333FF"/>
                </a:solidFill>
                <a:hlinkClick r:id="rId3"/>
              </a:rPr>
              <a:t> </a:t>
            </a:r>
          </a:p>
          <a:p>
            <a:pPr eaLnBrk="1" hangingPunct="1">
              <a:defRPr/>
            </a:pPr>
            <a:r>
              <a:rPr lang="en-GB" sz="1800" dirty="0" smtClean="0"/>
              <a:t>    </a:t>
            </a:r>
            <a:r>
              <a:rPr lang="en-GB" sz="1800" dirty="0" smtClean="0">
                <a:solidFill>
                  <a:schemeClr val="tx1"/>
                </a:solidFill>
              </a:rPr>
              <a:t>Monge Tlaka/Tony Mays	</a:t>
            </a:r>
          </a:p>
          <a:p>
            <a:pPr eaLnBrk="1" hangingPunct="1">
              <a:defRPr/>
            </a:pPr>
            <a:r>
              <a:rPr lang="en-GB" sz="1400" dirty="0" smtClean="0">
                <a:solidFill>
                  <a:srgbClr val="3333FF"/>
                </a:solidFill>
                <a:hlinkClick r:id="rId4"/>
              </a:rPr>
              <a:t>Contact: tonym@saide.org.za</a:t>
            </a:r>
            <a:endParaRPr lang="en-GB" sz="1400" dirty="0" smtClean="0">
              <a:solidFill>
                <a:srgbClr val="3333FF"/>
              </a:solidFill>
            </a:endParaRPr>
          </a:p>
          <a:p>
            <a:pPr eaLnBrk="1" hangingPunct="1">
              <a:defRPr/>
            </a:pPr>
            <a:endParaRPr lang="en-GB" sz="1400" dirty="0" smtClean="0">
              <a:solidFill>
                <a:srgbClr val="3333FF"/>
              </a:solidFill>
            </a:endParaRPr>
          </a:p>
        </p:txBody>
      </p:sp>
      <p:pic>
        <p:nvPicPr>
          <p:cNvPr id="43012" name="Picture 2">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1143000"/>
            <a:ext cx="1828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Box 6"/>
          <p:cNvSpPr txBox="1">
            <a:spLocks noChangeArrowheads="1"/>
          </p:cNvSpPr>
          <p:nvPr/>
        </p:nvSpPr>
        <p:spPr bwMode="auto">
          <a:xfrm>
            <a:off x="457200" y="2133600"/>
            <a:ext cx="8153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eaLnBrk="1" hangingPunct="1"/>
            <a:r>
              <a:rPr lang="en-US" sz="2000" dirty="0">
                <a:solidFill>
                  <a:srgbClr val="1B346B"/>
                </a:solidFill>
                <a:latin typeface="Calibri" pitchFamily="34" charset="0"/>
              </a:rPr>
              <a:t>This work is licensed under a </a:t>
            </a:r>
            <a:r>
              <a:rPr lang="en-US" sz="2000">
                <a:solidFill>
                  <a:srgbClr val="1B346B"/>
                </a:solidFill>
                <a:latin typeface="Calibri" pitchFamily="34" charset="0"/>
              </a:rPr>
              <a:t/>
            </a:r>
            <a:br>
              <a:rPr lang="en-US" sz="2000">
                <a:solidFill>
                  <a:srgbClr val="1B346B"/>
                </a:solidFill>
                <a:latin typeface="Calibri" pitchFamily="34" charset="0"/>
              </a:rPr>
            </a:br>
            <a:r>
              <a:rPr lang="en-US" sz="2000">
                <a:solidFill>
                  <a:srgbClr val="1B346B"/>
                </a:solidFill>
                <a:hlinkClick r:id="rId5"/>
              </a:rPr>
              <a:t>Creative Commons Attribution 4.0 License</a:t>
            </a:r>
            <a:endParaRPr lang="en-US" sz="2000">
              <a:solidFill>
                <a:srgbClr val="1B346B"/>
              </a:solidFill>
            </a:endParaRPr>
          </a:p>
          <a:p>
            <a:pPr algn="ctr" eaLnBrk="1" hangingPunct="1"/>
            <a:endParaRPr lang="en-US" sz="2000" dirty="0">
              <a:solidFill>
                <a:srgbClr val="1B346B"/>
              </a:solidFill>
              <a:latin typeface="Calibri" pitchFamily="34" charset="0"/>
            </a:endParaRPr>
          </a:p>
        </p:txBody>
      </p:sp>
      <p:sp>
        <p:nvSpPr>
          <p:cNvPr id="2" name="Slide Number Placeholder 1"/>
          <p:cNvSpPr>
            <a:spLocks noGrp="1"/>
          </p:cNvSpPr>
          <p:nvPr>
            <p:ph type="sldNum" sz="quarter" idx="10"/>
          </p:nvPr>
        </p:nvSpPr>
        <p:spPr/>
        <p:txBody>
          <a:bodyPr/>
          <a:lstStyle/>
          <a:p>
            <a:pPr>
              <a:defRPr/>
            </a:pPr>
            <a:fld id="{1950EFE4-E3CE-40D4-8161-183A92BDDD6C}" type="slidenum">
              <a:rPr lang="en-GB" smtClean="0"/>
              <a:pPr>
                <a:defRPr/>
              </a:pPr>
              <a:t>18</a:t>
            </a:fld>
            <a:endParaRPr lang="en-GB" dirty="0"/>
          </a:p>
        </p:txBody>
      </p:sp>
    </p:spTree>
    <p:extLst>
      <p:ext uri="{BB962C8B-B14F-4D97-AF65-F5344CB8AC3E}">
        <p14:creationId xmlns:p14="http://schemas.microsoft.com/office/powerpoint/2010/main" val="118950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sz="3200" dirty="0" smtClean="0"/>
              <a:t>Decision to release Universit</a:t>
            </a:r>
            <a:r>
              <a:rPr lang="en-ZA" sz="3200" dirty="0"/>
              <a:t>y</a:t>
            </a:r>
            <a:r>
              <a:rPr lang="en-ZA" sz="3200" dirty="0" smtClean="0"/>
              <a:t> materials as OER: an example </a:t>
            </a:r>
            <a:endParaRPr lang="en-ZA" sz="3200" dirty="0"/>
          </a:p>
        </p:txBody>
      </p:sp>
      <p:sp>
        <p:nvSpPr>
          <p:cNvPr id="3" name="Content Placeholder 2"/>
          <p:cNvSpPr>
            <a:spLocks noGrp="1"/>
          </p:cNvSpPr>
          <p:nvPr>
            <p:ph idx="1"/>
          </p:nvPr>
        </p:nvSpPr>
        <p:spPr/>
        <p:txBody>
          <a:bodyPr/>
          <a:lstStyle/>
          <a:p>
            <a:pPr>
              <a:buFont typeface="Arial" charset="0"/>
              <a:buChar char="•"/>
              <a:defRPr/>
            </a:pPr>
            <a:r>
              <a:rPr lang="en-ZA" sz="2000" dirty="0" smtClean="0">
                <a:solidFill>
                  <a:schemeClr val="accent6">
                    <a:lumMod val="75000"/>
                  </a:schemeClr>
                </a:solidFill>
              </a:rPr>
              <a:t>Seed planted: </a:t>
            </a:r>
            <a:r>
              <a:rPr lang="en-ZA" sz="2000" dirty="0" smtClean="0">
                <a:solidFill>
                  <a:schemeClr val="accent6">
                    <a:lumMod val="50000"/>
                  </a:schemeClr>
                </a:solidFill>
              </a:rPr>
              <a:t>during discussions at the African Virtual University launch of OER@AVU </a:t>
            </a:r>
          </a:p>
          <a:p>
            <a:pPr>
              <a:buFont typeface="Arial" charset="0"/>
              <a:buChar char="•"/>
              <a:defRPr/>
            </a:pPr>
            <a:r>
              <a:rPr lang="en-ZA" sz="2000" dirty="0" smtClean="0">
                <a:solidFill>
                  <a:schemeClr val="tx2">
                    <a:lumMod val="75000"/>
                  </a:schemeClr>
                </a:solidFill>
              </a:rPr>
              <a:t>Seed watered: </a:t>
            </a:r>
            <a:r>
              <a:rPr lang="en-ZA" sz="2000" dirty="0" smtClean="0">
                <a:solidFill>
                  <a:schemeClr val="accent6">
                    <a:lumMod val="50000"/>
                  </a:schemeClr>
                </a:solidFill>
              </a:rPr>
              <a:t>The African Council for Distance Education formed a Technical Committee on Collaboration - encouraged institutions to make their materials available as OER for others to share</a:t>
            </a:r>
          </a:p>
          <a:p>
            <a:pPr>
              <a:buFont typeface="Arial" charset="0"/>
              <a:buChar char="•"/>
              <a:defRPr/>
            </a:pPr>
            <a:r>
              <a:rPr lang="en-ZA" sz="2000" dirty="0" smtClean="0">
                <a:solidFill>
                  <a:srgbClr val="FF0000"/>
                </a:solidFill>
              </a:rPr>
              <a:t>Seed fertilised: </a:t>
            </a:r>
            <a:r>
              <a:rPr lang="en-ZA" sz="2000" dirty="0" smtClean="0">
                <a:solidFill>
                  <a:schemeClr val="accent6">
                    <a:lumMod val="50000"/>
                  </a:schemeClr>
                </a:solidFill>
              </a:rPr>
              <a:t>University then invited OER Africa to address the senior management at the university on the benefits of OER </a:t>
            </a:r>
          </a:p>
          <a:p>
            <a:pPr marL="354013" indent="-354013">
              <a:buFont typeface="Arial" charset="0"/>
              <a:buNone/>
              <a:defRPr/>
            </a:pPr>
            <a:r>
              <a:rPr lang="en-ZA" sz="2000" dirty="0" smtClean="0">
                <a:solidFill>
                  <a:schemeClr val="bg1"/>
                </a:solidFill>
                <a:sym typeface="Wingdings"/>
              </a:rPr>
              <a:t>  </a:t>
            </a:r>
            <a:r>
              <a:rPr lang="en-ZA" sz="2000" dirty="0" smtClean="0">
                <a:solidFill>
                  <a:srgbClr val="00B050"/>
                </a:solidFill>
              </a:rPr>
              <a:t>Senior management took a policy decision that all the distance education materials would be released as OER </a:t>
            </a:r>
          </a:p>
          <a:p>
            <a:pPr marL="0" indent="0">
              <a:buFont typeface="Arial" charset="0"/>
              <a:buNone/>
              <a:defRPr/>
            </a:pPr>
            <a:endParaRPr lang="en-ZA" sz="2400" dirty="0" smtClean="0"/>
          </a:p>
          <a:p>
            <a:pPr>
              <a:buFont typeface="Arial" charset="0"/>
              <a:buChar char="•"/>
              <a:defRPr/>
            </a:pPr>
            <a:endParaRPr lang="en-ZA" dirty="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2</a:t>
            </a:fld>
            <a:endParaRPr lang="en-US" dirty="0"/>
          </a:p>
        </p:txBody>
      </p:sp>
    </p:spTree>
    <p:extLst>
      <p:ext uri="{BB962C8B-B14F-4D97-AF65-F5344CB8AC3E}">
        <p14:creationId xmlns:p14="http://schemas.microsoft.com/office/powerpoint/2010/main" val="39407994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The process</a:t>
            </a:r>
            <a:endParaRPr lang="en-ZA" dirty="0"/>
          </a:p>
        </p:txBody>
      </p:sp>
      <p:sp>
        <p:nvSpPr>
          <p:cNvPr id="3" name="Content Placeholder 2"/>
          <p:cNvSpPr>
            <a:spLocks noGrp="1"/>
          </p:cNvSpPr>
          <p:nvPr>
            <p:ph idx="1"/>
          </p:nvPr>
        </p:nvSpPr>
        <p:spPr/>
        <p:txBody>
          <a:bodyPr/>
          <a:lstStyle/>
          <a:p>
            <a:pPr>
              <a:buFont typeface="Arial" charset="0"/>
              <a:buChar char="•"/>
              <a:defRPr/>
            </a:pPr>
            <a:r>
              <a:rPr lang="en-ZA" sz="2800" dirty="0" smtClean="0">
                <a:solidFill>
                  <a:schemeClr val="accent6">
                    <a:lumMod val="50000"/>
                  </a:schemeClr>
                </a:solidFill>
              </a:rPr>
              <a:t>The </a:t>
            </a:r>
            <a:r>
              <a:rPr lang="en-ZA" sz="2800" dirty="0">
                <a:solidFill>
                  <a:schemeClr val="accent6">
                    <a:lumMod val="50000"/>
                  </a:schemeClr>
                </a:solidFill>
              </a:rPr>
              <a:t>university </a:t>
            </a:r>
            <a:r>
              <a:rPr lang="en-ZA" sz="2800" dirty="0" smtClean="0">
                <a:solidFill>
                  <a:schemeClr val="accent6">
                    <a:lumMod val="50000"/>
                  </a:schemeClr>
                </a:solidFill>
              </a:rPr>
              <a:t>approached </a:t>
            </a:r>
            <a:r>
              <a:rPr lang="en-ZA" sz="2800" dirty="0">
                <a:solidFill>
                  <a:schemeClr val="accent6">
                    <a:lumMod val="50000"/>
                  </a:schemeClr>
                </a:solidFill>
              </a:rPr>
              <a:t>Saide/OER Africa to prepare the materials and release them </a:t>
            </a:r>
            <a:r>
              <a:rPr lang="en-ZA" sz="2800" dirty="0" smtClean="0">
                <a:solidFill>
                  <a:schemeClr val="accent6">
                    <a:lumMod val="50000"/>
                  </a:schemeClr>
                </a:solidFill>
              </a:rPr>
              <a:t>on the OER Africa platform</a:t>
            </a:r>
          </a:p>
          <a:p>
            <a:pPr marL="0" indent="0">
              <a:buFont typeface="Arial" charset="0"/>
              <a:buNone/>
              <a:defRPr/>
            </a:pPr>
            <a:endParaRPr lang="en-ZA" sz="2800" dirty="0">
              <a:solidFill>
                <a:schemeClr val="accent6">
                  <a:lumMod val="50000"/>
                </a:schemeClr>
              </a:solidFill>
            </a:endParaRPr>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3</a:t>
            </a:fld>
            <a:endParaRPr lang="en-US" dirty="0"/>
          </a:p>
        </p:txBody>
      </p:sp>
    </p:spTree>
    <p:extLst>
      <p:ext uri="{BB962C8B-B14F-4D97-AF65-F5344CB8AC3E}">
        <p14:creationId xmlns:p14="http://schemas.microsoft.com/office/powerpoint/2010/main" val="29179984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Step One</a:t>
            </a:r>
            <a:endParaRPr lang="en-ZA" dirty="0"/>
          </a:p>
        </p:txBody>
      </p:sp>
      <p:sp>
        <p:nvSpPr>
          <p:cNvPr id="8195" name="Content Placeholder 2"/>
          <p:cNvSpPr>
            <a:spLocks noGrp="1"/>
          </p:cNvSpPr>
          <p:nvPr>
            <p:ph idx="1"/>
          </p:nvPr>
        </p:nvSpPr>
        <p:spPr/>
        <p:txBody>
          <a:bodyPr/>
          <a:lstStyle/>
          <a:p>
            <a:r>
              <a:rPr lang="en-ZA" dirty="0" smtClean="0">
                <a:solidFill>
                  <a:schemeClr val="accent6">
                    <a:lumMod val="50000"/>
                  </a:schemeClr>
                </a:solidFill>
              </a:rPr>
              <a:t>Decide on a licence. </a:t>
            </a:r>
          </a:p>
          <a:p>
            <a:r>
              <a:rPr lang="en-ZA" dirty="0" smtClean="0">
                <a:solidFill>
                  <a:schemeClr val="accent6">
                    <a:lumMod val="50000"/>
                  </a:schemeClr>
                </a:solidFill>
              </a:rPr>
              <a:t>Specify the citation. </a:t>
            </a:r>
          </a:p>
          <a:p>
            <a:pPr>
              <a:buFont typeface="Arial" pitchFamily="34" charset="0"/>
              <a:buNone/>
            </a:pPr>
            <a:endParaRPr lang="en-ZA" dirty="0" smtClean="0">
              <a:solidFill>
                <a:schemeClr val="accent6">
                  <a:lumMod val="50000"/>
                </a:schemeClr>
              </a:solidFill>
            </a:endParaRPr>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4</a:t>
            </a:fld>
            <a:endParaRPr lang="en-US" dirty="0"/>
          </a:p>
        </p:txBody>
      </p:sp>
    </p:spTree>
    <p:extLst>
      <p:ext uri="{BB962C8B-B14F-4D97-AF65-F5344CB8AC3E}">
        <p14:creationId xmlns:p14="http://schemas.microsoft.com/office/powerpoint/2010/main" val="14134030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Sample citation</a:t>
            </a:r>
            <a:endParaRPr lang="en-ZA"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9490075" cy="597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5</a:t>
            </a:fld>
            <a:endParaRPr lang="en-US" dirty="0"/>
          </a:p>
        </p:txBody>
      </p:sp>
    </p:spTree>
    <p:extLst>
      <p:ext uri="{BB962C8B-B14F-4D97-AF65-F5344CB8AC3E}">
        <p14:creationId xmlns:p14="http://schemas.microsoft.com/office/powerpoint/2010/main" val="19450498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sz="4000" dirty="0" smtClean="0"/>
              <a:t>Step Two: 3</a:t>
            </a:r>
            <a:r>
              <a:rPr lang="en-ZA" sz="4000" baseline="30000" dirty="0" smtClean="0"/>
              <a:t>rd</a:t>
            </a:r>
            <a:r>
              <a:rPr lang="en-ZA" sz="4000" dirty="0" smtClean="0"/>
              <a:t> party copyright clearance </a:t>
            </a:r>
            <a:endParaRPr lang="en-ZA" sz="4000" dirty="0"/>
          </a:p>
        </p:txBody>
      </p:sp>
      <p:graphicFrame>
        <p:nvGraphicFramePr>
          <p:cNvPr id="5" name="Content Placeholder 4"/>
          <p:cNvGraphicFramePr>
            <a:graphicFrameLocks noGrp="1"/>
          </p:cNvGraphicFramePr>
          <p:nvPr>
            <p:ph idx="1"/>
          </p:nvPr>
        </p:nvGraphicFramePr>
        <p:xfrm>
          <a:off x="250825" y="2011363"/>
          <a:ext cx="8435976" cy="2840037"/>
        </p:xfrm>
        <a:graphic>
          <a:graphicData uri="http://schemas.openxmlformats.org/drawingml/2006/table">
            <a:tbl>
              <a:tblPr firstRow="1" bandRow="1">
                <a:tableStyleId>{5C22544A-7EE6-4342-B048-85BDC9FD1C3A}</a:tableStyleId>
              </a:tblPr>
              <a:tblGrid>
                <a:gridCol w="1405996"/>
                <a:gridCol w="1405996"/>
                <a:gridCol w="1405996"/>
                <a:gridCol w="1405996"/>
                <a:gridCol w="1585305"/>
                <a:gridCol w="1226687"/>
              </a:tblGrid>
              <a:tr h="12347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ZA" sz="2000" b="1" kern="1200" dirty="0" smtClean="0">
                          <a:solidFill>
                            <a:schemeClr val="lt1"/>
                          </a:solidFill>
                          <a:latin typeface="+mn-lt"/>
                          <a:ea typeface="+mn-ea"/>
                          <a:cs typeface="+mn-cs"/>
                        </a:rPr>
                        <a:t>Copyright holder</a:t>
                      </a:r>
                    </a:p>
                    <a:p>
                      <a:pPr algn="ctr"/>
                      <a:endParaRPr lang="en-ZA" sz="1800" dirty="0"/>
                    </a:p>
                  </a:txBody>
                  <a:tcPr marL="91448" marR="91448" marT="45726" marB="45726"/>
                </a:tc>
                <a:tc>
                  <a:txBody>
                    <a:bodyPr/>
                    <a:lstStyle/>
                    <a:p>
                      <a:pPr algn="ctr"/>
                      <a:r>
                        <a:rPr lang="en-ZA" sz="2000" b="1" kern="1200" dirty="0" smtClean="0">
                          <a:solidFill>
                            <a:schemeClr val="lt1"/>
                          </a:solidFill>
                          <a:latin typeface="+mn-lt"/>
                          <a:ea typeface="+mn-ea"/>
                          <a:cs typeface="+mn-cs"/>
                        </a:rPr>
                        <a:t>Online forms?</a:t>
                      </a:r>
                      <a:endParaRPr lang="en-ZA" sz="2000" dirty="0"/>
                    </a:p>
                  </a:txBody>
                  <a:tcPr marL="91448" marR="91448" marT="45726" marB="45726"/>
                </a:tc>
                <a:tc>
                  <a:txBody>
                    <a:bodyPr/>
                    <a:lstStyle/>
                    <a:p>
                      <a:pPr algn="ctr"/>
                      <a:r>
                        <a:rPr lang="en-ZA" sz="2000" b="1" kern="1200" dirty="0" smtClean="0">
                          <a:solidFill>
                            <a:schemeClr val="lt1"/>
                          </a:solidFill>
                          <a:latin typeface="+mn-lt"/>
                          <a:ea typeface="+mn-ea"/>
                          <a:cs typeface="+mn-cs"/>
                        </a:rPr>
                        <a:t>Status</a:t>
                      </a:r>
                    </a:p>
                  </a:txBody>
                  <a:tcPr marL="91448" marR="91448" marT="45726" marB="45726"/>
                </a:tc>
                <a:tc>
                  <a:txBody>
                    <a:bodyPr/>
                    <a:lstStyle/>
                    <a:p>
                      <a:pPr algn="ctr"/>
                      <a:r>
                        <a:rPr lang="en-ZA" sz="2000" b="1" kern="1200" dirty="0" smtClean="0">
                          <a:solidFill>
                            <a:schemeClr val="lt1"/>
                          </a:solidFill>
                          <a:latin typeface="+mn-lt"/>
                          <a:ea typeface="+mn-ea"/>
                          <a:cs typeface="+mn-cs"/>
                        </a:rPr>
                        <a:t>Conditions</a:t>
                      </a:r>
                    </a:p>
                  </a:txBody>
                  <a:tcPr marL="91448" marR="91448" marT="45726" marB="45726"/>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ZA" sz="2000" b="1" kern="1200" dirty="0" smtClean="0">
                          <a:solidFill>
                            <a:schemeClr val="lt1"/>
                          </a:solidFill>
                          <a:latin typeface="+mn-lt"/>
                          <a:ea typeface="+mn-ea"/>
                          <a:cs typeface="+mn-cs"/>
                        </a:rPr>
                        <a:t>Licence</a:t>
                      </a:r>
                      <a:r>
                        <a:rPr lang="en-ZA" sz="2000" b="1" kern="1200" baseline="30000" dirty="0" smtClean="0">
                          <a:solidFill>
                            <a:schemeClr val="lt1"/>
                          </a:solidFill>
                          <a:latin typeface="+mn-lt"/>
                          <a:ea typeface="+mn-ea"/>
                          <a:cs typeface="+mn-cs"/>
                        </a:rPr>
                        <a:t> </a:t>
                      </a:r>
                      <a:r>
                        <a:rPr lang="en-ZA" sz="2000" b="1" kern="1200" dirty="0" smtClean="0">
                          <a:solidFill>
                            <a:schemeClr val="lt1"/>
                          </a:solidFill>
                          <a:latin typeface="+mn-lt"/>
                          <a:ea typeface="+mn-ea"/>
                          <a:cs typeface="+mn-cs"/>
                        </a:rPr>
                        <a:t>agreement</a:t>
                      </a:r>
                    </a:p>
                    <a:p>
                      <a:pPr algn="ctr"/>
                      <a:endParaRPr lang="en-ZA" sz="2000" dirty="0"/>
                    </a:p>
                  </a:txBody>
                  <a:tcPr marL="91448" marR="91448" marT="45726" marB="45726"/>
                </a:tc>
                <a:tc>
                  <a:txBody>
                    <a:bodyPr/>
                    <a:lstStyle/>
                    <a:p>
                      <a:pPr marL="0" marR="0" indent="0" algn="ctr" defTabSz="457200" rtl="0" eaLnBrk="1" fontAlgn="auto" latinLnBrk="0" hangingPunct="1">
                        <a:lnSpc>
                          <a:spcPct val="100000"/>
                        </a:lnSpc>
                        <a:spcBef>
                          <a:spcPts val="300"/>
                        </a:spcBef>
                        <a:spcAft>
                          <a:spcPts val="0"/>
                        </a:spcAft>
                        <a:buClrTx/>
                        <a:buSzTx/>
                        <a:buFontTx/>
                        <a:buNone/>
                        <a:tabLst/>
                        <a:defRPr/>
                      </a:pPr>
                      <a:r>
                        <a:rPr lang="en-ZA" sz="1000" b="1" dirty="0" smtClean="0">
                          <a:latin typeface="Palatino Linotype"/>
                          <a:ea typeface="Times New Roman"/>
                          <a:cs typeface="Times New Roman"/>
                        </a:rPr>
                        <a:t> </a:t>
                      </a:r>
                      <a:r>
                        <a:rPr kumimoji="0" lang="en-ZA" sz="2000" b="1" i="0" u="none" strike="noStrike" kern="1200" cap="none" spc="0" normalizeH="0" baseline="0" noProof="0" dirty="0" err="1" smtClean="0">
                          <a:ln>
                            <a:noFill/>
                          </a:ln>
                          <a:solidFill>
                            <a:prstClr val="white"/>
                          </a:solidFill>
                          <a:effectLst/>
                          <a:uLnTx/>
                          <a:uFillTx/>
                          <a:latin typeface="+mn-lt"/>
                          <a:ea typeface="+mn-ea"/>
                          <a:cs typeface="+mn-cs"/>
                        </a:rPr>
                        <a:t>Acknow</a:t>
                      </a:r>
                      <a:r>
                        <a:rPr kumimoji="0" lang="en-ZA" sz="2000" b="1" i="0" u="none" strike="noStrike" kern="1200" cap="none" spc="0" normalizeH="0" baseline="0" noProof="0" dirty="0" smtClean="0">
                          <a:ln>
                            <a:noFill/>
                          </a:ln>
                          <a:solidFill>
                            <a:prstClr val="white"/>
                          </a:solidFill>
                          <a:effectLst/>
                          <a:uLnTx/>
                          <a:uFillTx/>
                          <a:latin typeface="+mn-lt"/>
                          <a:ea typeface="+mn-ea"/>
                          <a:cs typeface="+mn-cs"/>
                        </a:rPr>
                        <a:t>-ledge-</a:t>
                      </a:r>
                      <a:r>
                        <a:rPr kumimoji="0" lang="en-ZA" sz="2000" b="1" i="0" u="none" strike="noStrike" kern="1200" cap="none" spc="0" normalizeH="0" baseline="0" noProof="0" dirty="0" err="1" smtClean="0">
                          <a:ln>
                            <a:noFill/>
                          </a:ln>
                          <a:solidFill>
                            <a:prstClr val="white"/>
                          </a:solidFill>
                          <a:effectLst/>
                          <a:uLnTx/>
                          <a:uFillTx/>
                          <a:latin typeface="+mn-lt"/>
                          <a:ea typeface="+mn-ea"/>
                          <a:cs typeface="+mn-cs"/>
                        </a:rPr>
                        <a:t>ment</a:t>
                      </a:r>
                      <a:endParaRPr lang="en-ZA" sz="1000" dirty="0">
                        <a:latin typeface="Palatino Linotype"/>
                        <a:ea typeface="Times New Roman"/>
                        <a:cs typeface="Times New Roman"/>
                      </a:endParaRPr>
                    </a:p>
                  </a:txBody>
                  <a:tcPr marL="68586" marR="68586" marT="0" marB="0"/>
                </a:tc>
              </a:tr>
              <a:tr h="1605238">
                <a:tc>
                  <a:txBody>
                    <a:bodyPr/>
                    <a:lstStyle/>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Author?</a:t>
                      </a:r>
                    </a:p>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Publisher?</a:t>
                      </a:r>
                    </a:p>
                  </a:txBody>
                  <a:tcPr marL="91448" marR="91448" marT="45726" marB="45726"/>
                </a:tc>
                <a:tc>
                  <a:txBody>
                    <a:bodyPr/>
                    <a:lstStyle/>
                    <a:p>
                      <a:pPr marL="0" algn="l" defTabSz="457200" rtl="0" eaLnBrk="1" latinLnBrk="0" hangingPunct="1"/>
                      <a:r>
                        <a:rPr lang="en-ZA" sz="2000" kern="1200" dirty="0" smtClean="0">
                          <a:solidFill>
                            <a:schemeClr val="dk1"/>
                          </a:solidFill>
                          <a:latin typeface="+mn-lt"/>
                          <a:ea typeface="+mn-ea"/>
                          <a:cs typeface="+mn-cs"/>
                        </a:rPr>
                        <a:t>Member-ship of clearance</a:t>
                      </a:r>
                      <a:r>
                        <a:rPr lang="en-ZA" sz="2000" kern="1200" baseline="0" dirty="0" smtClean="0">
                          <a:solidFill>
                            <a:schemeClr val="dk1"/>
                          </a:solidFill>
                          <a:latin typeface="+mn-lt"/>
                          <a:ea typeface="+mn-ea"/>
                          <a:cs typeface="+mn-cs"/>
                        </a:rPr>
                        <a:t> agency?</a:t>
                      </a:r>
                      <a:endParaRPr lang="en-ZA" sz="2000" kern="1200" dirty="0" smtClean="0">
                        <a:solidFill>
                          <a:schemeClr val="dk1"/>
                        </a:solidFill>
                        <a:latin typeface="+mn-lt"/>
                        <a:ea typeface="+mn-ea"/>
                        <a:cs typeface="+mn-cs"/>
                      </a:endParaRPr>
                    </a:p>
                  </a:txBody>
                  <a:tcPr marL="91448" marR="91448" marT="45726" marB="45726"/>
                </a:tc>
                <a:tc>
                  <a:txBody>
                    <a:bodyPr/>
                    <a:lstStyle/>
                    <a:p>
                      <a:pPr marL="85725" lvl="0"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Granted</a:t>
                      </a:r>
                    </a:p>
                    <a:p>
                      <a:pPr marL="85725" lvl="0"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Refused</a:t>
                      </a:r>
                    </a:p>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No response</a:t>
                      </a:r>
                      <a:endParaRPr lang="en-ZA" sz="2000" kern="1200" dirty="0">
                        <a:solidFill>
                          <a:schemeClr val="dk1"/>
                        </a:solidFill>
                        <a:latin typeface="+mn-lt"/>
                        <a:ea typeface="+mn-ea"/>
                        <a:cs typeface="+mn-cs"/>
                      </a:endParaRPr>
                    </a:p>
                  </a:txBody>
                  <a:tcPr marL="91448" marR="91448" marT="45726" marB="45726"/>
                </a:tc>
                <a:tc>
                  <a:txBody>
                    <a:bodyPr/>
                    <a:lstStyle/>
                    <a:p>
                      <a:pPr marL="85725" lvl="0"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Cost</a:t>
                      </a:r>
                    </a:p>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Period</a:t>
                      </a:r>
                    </a:p>
                    <a:p>
                      <a:pPr marL="0" algn="l" defTabSz="457200" rtl="0" eaLnBrk="1" latinLnBrk="0" hangingPunct="1"/>
                      <a:endParaRPr lang="en-ZA" sz="2000" kern="1200" dirty="0" smtClean="0">
                        <a:solidFill>
                          <a:schemeClr val="dk1"/>
                        </a:solidFill>
                        <a:latin typeface="+mn-lt"/>
                        <a:ea typeface="+mn-ea"/>
                        <a:cs typeface="+mn-cs"/>
                      </a:endParaRPr>
                    </a:p>
                  </a:txBody>
                  <a:tcPr marL="91448" marR="91448" marT="45726" marB="45726"/>
                </a:tc>
                <a:tc>
                  <a:txBody>
                    <a:bodyPr/>
                    <a:lstStyle/>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Attribution</a:t>
                      </a:r>
                    </a:p>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NC</a:t>
                      </a:r>
                    </a:p>
                    <a:p>
                      <a:pPr marL="85725" indent="-85725" algn="l" defTabSz="457200" rtl="0" eaLnBrk="1" latinLnBrk="0" hangingPunct="1">
                        <a:buFont typeface="Arial" pitchFamily="34" charset="0"/>
                        <a:buChar char="•"/>
                      </a:pPr>
                      <a:r>
                        <a:rPr lang="en-ZA" sz="2000" kern="1200" dirty="0" smtClean="0">
                          <a:solidFill>
                            <a:schemeClr val="dk1"/>
                          </a:solidFill>
                          <a:latin typeface="+mn-lt"/>
                          <a:ea typeface="+mn-ea"/>
                          <a:cs typeface="+mn-cs"/>
                        </a:rPr>
                        <a:t>ND</a:t>
                      </a:r>
                    </a:p>
                  </a:txBody>
                  <a:tcPr marL="91448" marR="91448" marT="45726" marB="45726"/>
                </a:tc>
                <a:tc>
                  <a:txBody>
                    <a:bodyPr/>
                    <a:lstStyle/>
                    <a:p>
                      <a:pPr marL="0" algn="l" defTabSz="457200" rtl="0" eaLnBrk="1" latinLnBrk="0" hangingPunct="1"/>
                      <a:r>
                        <a:rPr lang="en-ZA" sz="2000" kern="1200" dirty="0" smtClean="0">
                          <a:solidFill>
                            <a:schemeClr val="dk1"/>
                          </a:solidFill>
                          <a:latin typeface="+mn-lt"/>
                          <a:ea typeface="+mn-ea"/>
                          <a:cs typeface="+mn-cs"/>
                        </a:rPr>
                        <a:t>Actual wording</a:t>
                      </a:r>
                    </a:p>
                  </a:txBody>
                  <a:tcPr marL="91448" marR="91448" marT="45726" marB="45726"/>
                </a:tc>
              </a:tr>
            </a:tbl>
          </a:graphicData>
        </a:graphic>
      </p:graphicFrame>
      <p:sp>
        <p:nvSpPr>
          <p:cNvPr id="6" name="TextBox 5"/>
          <p:cNvSpPr txBox="1"/>
          <p:nvPr/>
        </p:nvSpPr>
        <p:spPr>
          <a:xfrm>
            <a:off x="-1620838" y="4724400"/>
            <a:ext cx="7993063" cy="914400"/>
          </a:xfrm>
          <a:prstGeom prst="rect">
            <a:avLst/>
          </a:prstGeom>
        </p:spPr>
        <p:txBody>
          <a:bodyPr wrap="none" lIns="0" tIns="0" rIns="0" bIns="0"/>
          <a:lstStyle/>
          <a:p>
            <a:pPr algn="ctr" defTabSz="457200" fontAlgn="auto">
              <a:spcAft>
                <a:spcPts val="0"/>
              </a:spcAft>
              <a:defRPr/>
            </a:pPr>
            <a:endParaRPr lang="en-ZA" sz="2000" dirty="0">
              <a:solidFill>
                <a:srgbClr val="D4A73C"/>
              </a:solidFill>
              <a:latin typeface="Myriad Pro"/>
              <a:ea typeface="+mj-ea"/>
              <a:cs typeface="Myriad Pro"/>
            </a:endParaRPr>
          </a:p>
        </p:txBody>
      </p:sp>
      <p:sp>
        <p:nvSpPr>
          <p:cNvPr id="10267" name="Rectangle 8"/>
          <p:cNvSpPr>
            <a:spLocks noChangeArrowheads="1"/>
          </p:cNvSpPr>
          <p:nvPr/>
        </p:nvSpPr>
        <p:spPr bwMode="auto">
          <a:xfrm>
            <a:off x="755650" y="4205288"/>
            <a:ext cx="7499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en-ZA">
              <a:solidFill>
                <a:srgbClr val="D4A73C"/>
              </a:solidFill>
              <a:latin typeface="Myriad Pro"/>
              <a:ea typeface="Myriad Pro"/>
              <a:cs typeface="Myriad Pro"/>
            </a:endParaRPr>
          </a:p>
          <a:p>
            <a:pPr algn="ctr"/>
            <a:r>
              <a:rPr lang="en-ZA">
                <a:solidFill>
                  <a:schemeClr val="accent1"/>
                </a:solidFill>
                <a:latin typeface="Myriad Pro"/>
                <a:ea typeface="Myriad Pro"/>
                <a:cs typeface="Myriad Pro"/>
              </a:rPr>
              <a:t>:  </a:t>
            </a:r>
          </a:p>
        </p:txBody>
      </p:sp>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6</a:t>
            </a:fld>
            <a:endParaRPr lang="en-US" dirty="0"/>
          </a:p>
        </p:txBody>
      </p:sp>
    </p:spTree>
    <p:extLst>
      <p:ext uri="{BB962C8B-B14F-4D97-AF65-F5344CB8AC3E}">
        <p14:creationId xmlns:p14="http://schemas.microsoft.com/office/powerpoint/2010/main" val="3246870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1200" b="1" dirty="0">
                <a:solidFill>
                  <a:schemeClr val="accent6">
                    <a:lumMod val="50000"/>
                  </a:schemeClr>
                </a:solidFill>
                <a:effectLst/>
              </a:rPr>
              <a:t>How can I learn more? </a:t>
            </a:r>
            <a:r>
              <a:rPr lang="en-GB" sz="1200" dirty="0">
                <a:solidFill>
                  <a:schemeClr val="accent6">
                    <a:lumMod val="50000"/>
                  </a:schemeClr>
                </a:solidFill>
                <a:effectLst/>
              </a:rPr>
              <a:t>See our </a:t>
            </a:r>
            <a:r>
              <a:rPr lang="en-GB" sz="1200" dirty="0" err="1">
                <a:solidFill>
                  <a:schemeClr val="accent6">
                    <a:lumMod val="50000"/>
                  </a:schemeClr>
                </a:solidFill>
                <a:effectLst/>
              </a:rPr>
              <a:t>dScribe</a:t>
            </a:r>
            <a:r>
              <a:rPr lang="en-GB" sz="1200" dirty="0">
                <a:solidFill>
                  <a:schemeClr val="accent6">
                    <a:lumMod val="50000"/>
                  </a:schemeClr>
                </a:solidFill>
                <a:effectLst/>
              </a:rPr>
              <a:t> wiki: open.umich.edu/wiki/</a:t>
            </a:r>
            <a:r>
              <a:rPr lang="en-GB" sz="1200" dirty="0" err="1">
                <a:solidFill>
                  <a:schemeClr val="accent6">
                    <a:lumMod val="50000"/>
                  </a:schemeClr>
                </a:solidFill>
                <a:effectLst/>
              </a:rPr>
              <a:t>dScribe</a:t>
            </a:r>
            <a:r>
              <a:rPr lang="en-GB" sz="1200" dirty="0">
                <a:solidFill>
                  <a:schemeClr val="accent6">
                    <a:lumMod val="50000"/>
                  </a:schemeClr>
                </a:solidFill>
                <a:effectLst/>
              </a:rPr>
              <a:t>. If you have questions or want to participate, send email to </a:t>
            </a:r>
            <a:r>
              <a:rPr lang="en-GB" sz="1200" u="sng" dirty="0">
                <a:solidFill>
                  <a:schemeClr val="accent6">
                    <a:lumMod val="50000"/>
                  </a:schemeClr>
                </a:solidFill>
                <a:effectLst/>
                <a:hlinkClick r:id="rId3"/>
              </a:rPr>
              <a:t>dscribe.info@umich.edu</a:t>
            </a:r>
            <a:r>
              <a:rPr lang="en-GB" sz="1200" dirty="0">
                <a:solidFill>
                  <a:schemeClr val="accent6">
                    <a:lumMod val="50000"/>
                  </a:schemeClr>
                </a:solidFill>
                <a:effectLst/>
              </a:rPr>
              <a:t> </a:t>
            </a:r>
            <a:r>
              <a:rPr lang="en-ZA" sz="1200" dirty="0">
                <a:solidFill>
                  <a:schemeClr val="accent6">
                    <a:lumMod val="50000"/>
                  </a:schemeClr>
                </a:solidFill>
                <a:effectLst/>
              </a:rPr>
              <a:t/>
            </a:r>
            <a:br>
              <a:rPr lang="en-ZA" sz="1200" dirty="0">
                <a:solidFill>
                  <a:schemeClr val="accent6">
                    <a:lumMod val="50000"/>
                  </a:schemeClr>
                </a:solidFill>
                <a:effectLst/>
              </a:rPr>
            </a:br>
            <a:r>
              <a:rPr lang="en-GB" sz="1200" dirty="0" smtClean="0">
                <a:solidFill>
                  <a:schemeClr val="accent6">
                    <a:lumMod val="50000"/>
                  </a:schemeClr>
                </a:solidFill>
                <a:effectLst/>
              </a:rPr>
              <a:t>© </a:t>
            </a:r>
            <a:r>
              <a:rPr lang="en-GB" sz="1200" dirty="0">
                <a:solidFill>
                  <a:schemeClr val="accent6">
                    <a:lumMod val="50000"/>
                  </a:schemeClr>
                </a:solidFill>
                <a:effectLst/>
              </a:rPr>
              <a:t>2010 The Regents of the University of Michigan</a:t>
            </a:r>
            <a:r>
              <a:rPr lang="en-ZA" sz="1200" dirty="0">
                <a:solidFill>
                  <a:schemeClr val="accent6">
                    <a:lumMod val="50000"/>
                  </a:schemeClr>
                </a:solidFill>
                <a:effectLst/>
              </a:rPr>
              <a:t/>
            </a:r>
            <a:br>
              <a:rPr lang="en-ZA" sz="1200" dirty="0">
                <a:solidFill>
                  <a:schemeClr val="accent6">
                    <a:lumMod val="50000"/>
                  </a:schemeClr>
                </a:solidFill>
                <a:effectLst/>
              </a:rPr>
            </a:br>
            <a:endParaRPr lang="en-ZA" sz="1200" dirty="0">
              <a:solidFill>
                <a:schemeClr val="accent6">
                  <a:lumMod val="50000"/>
                </a:schemeClr>
              </a:solidFill>
            </a:endParaRPr>
          </a:p>
        </p:txBody>
      </p:sp>
      <p:pic>
        <p:nvPicPr>
          <p:cNvPr id="1126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613" y="1447800"/>
            <a:ext cx="5438775"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838200"/>
            <a:ext cx="11049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7</a:t>
            </a:fld>
            <a:endParaRPr lang="en-US" dirty="0"/>
          </a:p>
        </p:txBody>
      </p:sp>
    </p:spTree>
    <p:extLst>
      <p:ext uri="{BB962C8B-B14F-4D97-AF65-F5344CB8AC3E}">
        <p14:creationId xmlns:p14="http://schemas.microsoft.com/office/powerpoint/2010/main" val="3542185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9275"/>
            <a:ext cx="8229600" cy="1143000"/>
          </a:xfrm>
        </p:spPr>
        <p:txBody>
          <a:bodyPr/>
          <a:lstStyle/>
          <a:p>
            <a:pPr>
              <a:defRPr/>
            </a:pPr>
            <a:r>
              <a:rPr lang="en-ZA" sz="3200" dirty="0" smtClean="0"/>
              <a:t>Step Three: Chunking  and branding of module materials</a:t>
            </a:r>
            <a:endParaRPr lang="en-ZA" dirty="0"/>
          </a:p>
        </p:txBody>
      </p:sp>
      <p:sp>
        <p:nvSpPr>
          <p:cNvPr id="3" name="Content Placeholder 2"/>
          <p:cNvSpPr>
            <a:spLocks noGrp="1"/>
          </p:cNvSpPr>
          <p:nvPr>
            <p:ph idx="1"/>
          </p:nvPr>
        </p:nvSpPr>
        <p:spPr>
          <a:xfrm>
            <a:off x="457200" y="1989138"/>
            <a:ext cx="8435975" cy="4470400"/>
          </a:xfrm>
        </p:spPr>
        <p:txBody>
          <a:bodyPr/>
          <a:lstStyle/>
          <a:p>
            <a:pPr marL="0" indent="0">
              <a:buNone/>
              <a:defRPr/>
            </a:pPr>
            <a:r>
              <a:rPr lang="en-ZA" sz="2800" dirty="0" smtClean="0">
                <a:solidFill>
                  <a:schemeClr val="accent6">
                    <a:lumMod val="50000"/>
                  </a:schemeClr>
                </a:solidFill>
              </a:rPr>
              <a:t>To facilitate </a:t>
            </a:r>
            <a:r>
              <a:rPr lang="en-ZA" sz="2800" dirty="0">
                <a:solidFill>
                  <a:schemeClr val="accent6">
                    <a:lumMod val="50000"/>
                  </a:schemeClr>
                </a:solidFill>
              </a:rPr>
              <a:t>re-use/adaptation and for ease of </a:t>
            </a:r>
            <a:r>
              <a:rPr lang="en-ZA" sz="2800" dirty="0" smtClean="0">
                <a:solidFill>
                  <a:schemeClr val="accent6">
                    <a:lumMod val="50000"/>
                  </a:schemeClr>
                </a:solidFill>
              </a:rPr>
              <a:t>downloading:</a:t>
            </a:r>
            <a:endParaRPr lang="en-ZA" sz="2800" dirty="0">
              <a:solidFill>
                <a:schemeClr val="accent6">
                  <a:lumMod val="50000"/>
                </a:schemeClr>
              </a:solidFill>
            </a:endParaRPr>
          </a:p>
          <a:p>
            <a:pPr>
              <a:buFont typeface="Arial" charset="0"/>
              <a:buChar char="•"/>
              <a:defRPr/>
            </a:pPr>
            <a:r>
              <a:rPr lang="en-ZA" sz="2800" dirty="0" smtClean="0">
                <a:solidFill>
                  <a:schemeClr val="accent6">
                    <a:lumMod val="50000"/>
                  </a:schemeClr>
                </a:solidFill>
              </a:rPr>
              <a:t>Divide into units</a:t>
            </a:r>
          </a:p>
          <a:p>
            <a:pPr>
              <a:buFont typeface="Arial" charset="0"/>
              <a:buChar char="•"/>
              <a:defRPr/>
            </a:pPr>
            <a:r>
              <a:rPr lang="en-ZA" sz="2800" dirty="0" smtClean="0">
                <a:solidFill>
                  <a:schemeClr val="accent6">
                    <a:lumMod val="50000"/>
                  </a:schemeClr>
                </a:solidFill>
              </a:rPr>
              <a:t>Make available in two or more formats e.g. PDF and Word documents; text, podcast, MP3 file … </a:t>
            </a:r>
          </a:p>
          <a:p>
            <a:pPr marL="0" indent="0">
              <a:buFont typeface="Arial" charset="0"/>
              <a:buNone/>
              <a:defRPr/>
            </a:pPr>
            <a:endParaRPr lang="en-ZA" sz="2800" dirty="0">
              <a:solidFill>
                <a:schemeClr val="accent6">
                  <a:lumMod val="50000"/>
                </a:schemeClr>
              </a:solidFill>
            </a:endParaRPr>
          </a:p>
          <a:p>
            <a:pPr>
              <a:buFont typeface="Arial" charset="0"/>
              <a:buNone/>
              <a:defRPr/>
            </a:pPr>
            <a:endParaRPr lang="en-ZA" dirty="0" smtClean="0">
              <a:hlinkClick r:id="rId2" action="ppaction://hlinkfile"/>
            </a:endParaRPr>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8</a:t>
            </a:fld>
            <a:endParaRPr lang="en-US" dirty="0"/>
          </a:p>
        </p:txBody>
      </p:sp>
    </p:spTree>
    <p:extLst>
      <p:ext uri="{BB962C8B-B14F-4D97-AF65-F5344CB8AC3E}">
        <p14:creationId xmlns:p14="http://schemas.microsoft.com/office/powerpoint/2010/main" val="40498734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4184650" cy="6076950"/>
          </a:xfrm>
          <a:ln>
            <a:solidFill>
              <a:schemeClr val="accent1"/>
            </a:solidFill>
            <a:miter lim="800000"/>
            <a:headEnd/>
            <a:tailEnd/>
          </a:ln>
        </p:spPr>
      </p:pic>
      <p:sp>
        <p:nvSpPr>
          <p:cNvPr id="6" name="TextBox 5"/>
          <p:cNvSpPr txBox="1"/>
          <p:nvPr/>
        </p:nvSpPr>
        <p:spPr>
          <a:xfrm>
            <a:off x="4184650" y="4314825"/>
            <a:ext cx="2789238" cy="914400"/>
          </a:xfrm>
          <a:prstGeom prst="rect">
            <a:avLst/>
          </a:prstGeom>
        </p:spPr>
        <p:txBody>
          <a:bodyPr wrap="none" lIns="0" tIns="0" rIns="0" bIns="0"/>
          <a:lstStyle/>
          <a:p>
            <a:pPr algn="ctr" defTabSz="457200" fontAlgn="auto">
              <a:spcAft>
                <a:spcPts val="0"/>
              </a:spcAft>
              <a:defRPr/>
            </a:pPr>
            <a:r>
              <a:rPr lang="en-ZA" sz="2000" i="1" dirty="0">
                <a:solidFill>
                  <a:schemeClr val="accent6">
                    <a:lumMod val="50000"/>
                  </a:schemeClr>
                </a:solidFill>
                <a:latin typeface="Myriad Pro"/>
                <a:ea typeface="+mj-ea"/>
                <a:cs typeface="Myriad Pro"/>
              </a:rPr>
              <a:t>Branding and </a:t>
            </a:r>
          </a:p>
          <a:p>
            <a:pPr algn="ctr" defTabSz="457200" fontAlgn="auto">
              <a:spcAft>
                <a:spcPts val="0"/>
              </a:spcAft>
              <a:defRPr/>
            </a:pPr>
            <a:r>
              <a:rPr lang="en-ZA" sz="2000" i="1" dirty="0">
                <a:solidFill>
                  <a:schemeClr val="accent6">
                    <a:lumMod val="50000"/>
                  </a:schemeClr>
                </a:solidFill>
                <a:latin typeface="Myriad Pro"/>
                <a:ea typeface="+mj-ea"/>
                <a:cs typeface="Myriad Pro"/>
              </a:rPr>
              <a:t>licence on every page</a:t>
            </a:r>
          </a:p>
        </p:txBody>
      </p:sp>
      <p:cxnSp>
        <p:nvCxnSpPr>
          <p:cNvPr id="8" name="Straight Arrow Connector 7"/>
          <p:cNvCxnSpPr/>
          <p:nvPr/>
        </p:nvCxnSpPr>
        <p:spPr>
          <a:xfrm rot="10800000" flipV="1">
            <a:off x="3276600" y="5013325"/>
            <a:ext cx="1871663" cy="79216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900113" y="4508500"/>
            <a:ext cx="3743325" cy="111601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3318" name="Rectangle 1"/>
          <p:cNvSpPr>
            <a:spLocks noChangeArrowheads="1"/>
          </p:cNvSpPr>
          <p:nvPr/>
        </p:nvSpPr>
        <p:spPr bwMode="auto">
          <a:xfrm>
            <a:off x="4356100" y="620713"/>
            <a:ext cx="4572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ZA" sz="2800">
                <a:solidFill>
                  <a:schemeClr val="bg1"/>
                </a:solidFill>
                <a:latin typeface="Calibri" pitchFamily="34" charset="0"/>
                <a:ea typeface="Calibri" pitchFamily="34" charset="0"/>
                <a:cs typeface="Calibri" pitchFamily="34" charset="0"/>
              </a:rPr>
              <a:t>To encourage easy identification of authorship and licence of materials</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9</a:t>
            </a:fld>
            <a:endParaRPr lang="en-US" dirty="0"/>
          </a:p>
        </p:txBody>
      </p:sp>
    </p:spTree>
    <p:extLst>
      <p:ext uri="{BB962C8B-B14F-4D97-AF65-F5344CB8AC3E}">
        <p14:creationId xmlns:p14="http://schemas.microsoft.com/office/powerpoint/2010/main" val="41225931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4520</TotalTime>
  <Words>953</Words>
  <Application>Microsoft Office PowerPoint</Application>
  <PresentationFormat>On-screen Show (4:3)</PresentationFormat>
  <Paragraphs>146</Paragraphs>
  <Slides>18</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Arial Rounded MT Bold</vt:lpstr>
      <vt:lpstr>Calibri</vt:lpstr>
      <vt:lpstr>Myriad Pro</vt:lpstr>
      <vt:lpstr>Palatino Linotype</vt:lpstr>
      <vt:lpstr>Times New Roman</vt:lpstr>
      <vt:lpstr>Wingdings</vt:lpstr>
      <vt:lpstr>Office Theme</vt:lpstr>
      <vt:lpstr>PowerPoint Presentation</vt:lpstr>
      <vt:lpstr>Decision to release University materials as OER: an example </vt:lpstr>
      <vt:lpstr>The process</vt:lpstr>
      <vt:lpstr>Step One</vt:lpstr>
      <vt:lpstr>Sample citation</vt:lpstr>
      <vt:lpstr>Step Two: 3rd party copyright clearance </vt:lpstr>
      <vt:lpstr>How can I learn more? See our dScribe wiki: open.umich.edu/wiki/dScribe. If you have questions or want to participate, send email to dscribe.info@umich.edu  © 2010 The Regents of the University of Michigan </vt:lpstr>
      <vt:lpstr>Step Three: Chunking  and branding of module materials</vt:lpstr>
      <vt:lpstr>PowerPoint Presentation</vt:lpstr>
      <vt:lpstr>Step Four: Prepare Metadata</vt:lpstr>
      <vt:lpstr>PowerPoint Presentation</vt:lpstr>
      <vt:lpstr>Final steps</vt:lpstr>
      <vt:lpstr>Suggested activity for materials development process</vt:lpstr>
      <vt:lpstr>What becomes possible when we think OER from the start …?</vt:lpstr>
      <vt:lpstr>PowerPoint Presentation</vt:lpstr>
      <vt:lpstr>National ACE SLM</vt:lpstr>
      <vt:lpstr>Key policy implications</vt:lpstr>
      <vt:lpstr>Thank you</vt:lpstr>
    </vt:vector>
  </TitlesOfParts>
  <Company>Inkvault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Rosemary</dc:creator>
  <cp:lastModifiedBy>Tony Mays</cp:lastModifiedBy>
  <cp:revision>174</cp:revision>
  <dcterms:created xsi:type="dcterms:W3CDTF">2010-01-15T08:29:05Z</dcterms:created>
  <dcterms:modified xsi:type="dcterms:W3CDTF">2016-02-11T12:29:22Z</dcterms:modified>
</cp:coreProperties>
</file>