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75" r:id="rId2"/>
    <p:sldId id="533" r:id="rId3"/>
    <p:sldId id="534" r:id="rId4"/>
    <p:sldId id="535" r:id="rId5"/>
    <p:sldId id="536" r:id="rId6"/>
    <p:sldId id="537" r:id="rId7"/>
    <p:sldId id="538" r:id="rId8"/>
    <p:sldId id="539" r:id="rId9"/>
    <p:sldId id="540" r:id="rId10"/>
    <p:sldId id="541" r:id="rId11"/>
    <p:sldId id="542" r:id="rId12"/>
    <p:sldId id="543" r:id="rId13"/>
    <p:sldId id="546" r:id="rId14"/>
    <p:sldId id="544" r:id="rId15"/>
    <p:sldId id="545" r:id="rId16"/>
    <p:sldId id="532" r:id="rId17"/>
  </p:sldIdLst>
  <p:sldSz cx="9144000" cy="6858000" type="screen4x3"/>
  <p:notesSz cx="6888163" cy="10020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>
          <p15:clr>
            <a:srgbClr val="A4A3A4"/>
          </p15:clr>
        </p15:guide>
        <p15:guide id="2" pos="21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3301"/>
    <a:srgbClr val="F58320"/>
    <a:srgbClr val="F5801F"/>
    <a:srgbClr val="B58D0B"/>
    <a:srgbClr val="5732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289" autoAdjust="0"/>
  </p:normalViewPr>
  <p:slideViewPr>
    <p:cSldViewPr>
      <p:cViewPr varScale="1">
        <p:scale>
          <a:sx n="57" d="100"/>
          <a:sy n="57" d="100"/>
        </p:scale>
        <p:origin x="174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90" d="100"/>
          <a:sy n="90" d="100"/>
        </p:scale>
        <p:origin x="-2022" y="1188"/>
      </p:cViewPr>
      <p:guideLst>
        <p:guide orient="horz" pos="3156"/>
        <p:guide pos="217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GB"/>
              <a:t>21/11/2011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BA16845A-E157-4680-9FF1-DF13B20E19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091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21/11/2011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9DD301C9-C4B1-43C6-8507-5EFADED312B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5163747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E3F38CD-FB97-4B56-969B-9A9CA5C12683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4790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ZA" dirty="0" smtClean="0"/>
              <a:t>A good</a:t>
            </a:r>
            <a:r>
              <a:rPr lang="en-ZA" baseline="0" dirty="0" smtClean="0"/>
              <a:t> source of guidelines.</a:t>
            </a:r>
            <a:endParaRPr lang="en-Z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DD301C9-C4B1-43C6-8507-5EFADED312B0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591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ZA" dirty="0" smtClean="0"/>
              <a:t>Another useful source</a:t>
            </a:r>
            <a:r>
              <a:rPr lang="en-ZA" baseline="0" dirty="0" smtClean="0"/>
              <a:t> …</a:t>
            </a:r>
            <a:endParaRPr lang="en-Z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DD301C9-C4B1-43C6-8507-5EFADED312B0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248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ZA" dirty="0" smtClean="0"/>
              <a:t>Guidelines for deciding whether the resources teach</a:t>
            </a:r>
            <a:r>
              <a:rPr lang="en-ZA" baseline="0" dirty="0" smtClean="0"/>
              <a:t> well.</a:t>
            </a:r>
            <a:endParaRPr lang="en-Z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DD301C9-C4B1-43C6-8507-5EFADED312B0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412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ZA" dirty="0" smtClean="0"/>
              <a:t>Examples</a:t>
            </a:r>
            <a:r>
              <a:rPr lang="en-ZA" baseline="0" dirty="0" smtClean="0"/>
              <a:t> from previous workshops</a:t>
            </a:r>
            <a:endParaRPr lang="en-Z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DD301C9-C4B1-43C6-8507-5EFADED312B0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5820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ZA" dirty="0" smtClean="0"/>
              <a:t>Examples</a:t>
            </a:r>
            <a:r>
              <a:rPr lang="en-ZA" baseline="0" dirty="0" smtClean="0"/>
              <a:t> from previous workshops</a:t>
            </a:r>
            <a:endParaRPr lang="en-Z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DD301C9-C4B1-43C6-8507-5EFADED312B0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739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ZA" dirty="0" smtClean="0"/>
              <a:t>Other</a:t>
            </a:r>
            <a:r>
              <a:rPr lang="en-ZA" baseline="0" dirty="0" smtClean="0"/>
              <a:t> policies that will need </a:t>
            </a:r>
            <a:r>
              <a:rPr lang="en-ZA" baseline="0" smtClean="0"/>
              <a:t>to consulted/adapted.</a:t>
            </a:r>
            <a:endParaRPr lang="en-ZA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DD301C9-C4B1-43C6-8507-5EFADED312B0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490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>
              <a:cs typeface="Arial" pitchFamily="34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85001" indent="-30192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07694" indent="-24153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90771" indent="-24153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3849" indent="-24153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56926" indent="-241539" defTabSz="4830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140004" indent="-241539" defTabSz="4830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623081" indent="-241539" defTabSz="4830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106159" indent="-241539" defTabSz="4830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126EC1C-F461-47EC-99FD-A991EFBECCE6}" type="slidenum">
              <a:rPr lang="en-GB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3092298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E4931-EF61-4B9A-B4CD-AA78B6D772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8164B-A6E2-4192-AA4B-1734DD772B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bg>
      <p:bgPr shadeToTitle="1">
        <a:gradFill flip="none" rotWithShape="1">
          <a:gsLst>
            <a:gs pos="0">
              <a:schemeClr val="bg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ogo_drafts v7 feb25.jpg"/>
          <p:cNvPicPr>
            <a:picLocks noChangeAspect="1"/>
          </p:cNvPicPr>
          <p:nvPr userDrawn="1"/>
        </p:nvPicPr>
        <p:blipFill>
          <a:blip r:embed="rId2" cstate="print"/>
          <a:srcRect l="7031" t="13235" r="67188" b="67068"/>
          <a:stretch>
            <a:fillRect/>
          </a:stretch>
        </p:blipFill>
        <p:spPr bwMode="auto">
          <a:xfrm>
            <a:off x="6786563" y="5786438"/>
            <a:ext cx="2357437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4"/>
          <p:cNvGrpSpPr>
            <a:grpSpLocks/>
          </p:cNvGrpSpPr>
          <p:nvPr userDrawn="1"/>
        </p:nvGrpSpPr>
        <p:grpSpPr bwMode="auto">
          <a:xfrm>
            <a:off x="142875" y="142875"/>
            <a:ext cx="4000500" cy="4286250"/>
            <a:chOff x="642910" y="642918"/>
            <a:chExt cx="3633814" cy="3733824"/>
          </a:xfrm>
        </p:grpSpPr>
        <p:sp>
          <p:nvSpPr>
            <p:cNvPr id="6" name="Oval 5"/>
            <p:cNvSpPr/>
            <p:nvPr userDrawn="1"/>
          </p:nvSpPr>
          <p:spPr>
            <a:xfrm>
              <a:off x="642910" y="642918"/>
              <a:ext cx="2143140" cy="2143140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7" name="Oval 6"/>
            <p:cNvSpPr/>
            <p:nvPr userDrawn="1"/>
          </p:nvSpPr>
          <p:spPr>
            <a:xfrm>
              <a:off x="2428860" y="3500438"/>
              <a:ext cx="838208" cy="876304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" name="Oval 7"/>
            <p:cNvSpPr/>
            <p:nvPr userDrawn="1"/>
          </p:nvSpPr>
          <p:spPr>
            <a:xfrm>
              <a:off x="2928926" y="2214554"/>
              <a:ext cx="838208" cy="876304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2428860" y="2786058"/>
              <a:ext cx="571504" cy="528638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0" name="Oval 9"/>
            <p:cNvSpPr/>
            <p:nvPr userDrawn="1"/>
          </p:nvSpPr>
          <p:spPr>
            <a:xfrm>
              <a:off x="3929058" y="1928802"/>
              <a:ext cx="347666" cy="385762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1" name="Oval 10"/>
            <p:cNvSpPr/>
            <p:nvPr userDrawn="1"/>
          </p:nvSpPr>
          <p:spPr>
            <a:xfrm>
              <a:off x="3143240" y="3214686"/>
              <a:ext cx="347666" cy="385762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" name="Oval 11"/>
            <p:cNvSpPr/>
            <p:nvPr userDrawn="1"/>
          </p:nvSpPr>
          <p:spPr>
            <a:xfrm>
              <a:off x="2786050" y="1071546"/>
              <a:ext cx="347666" cy="385762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3" name="Oval 12"/>
            <p:cNvSpPr/>
            <p:nvPr userDrawn="1"/>
          </p:nvSpPr>
          <p:spPr>
            <a:xfrm>
              <a:off x="2071670" y="3214686"/>
              <a:ext cx="347666" cy="385762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4" name="Oval 13"/>
            <p:cNvSpPr/>
            <p:nvPr userDrawn="1"/>
          </p:nvSpPr>
          <p:spPr>
            <a:xfrm>
              <a:off x="2928926" y="1643050"/>
              <a:ext cx="571504" cy="528638"/>
            </a:xfrm>
            <a:prstGeom prst="ellipse">
              <a:avLst/>
            </a:prstGeom>
            <a:no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 algn="r">
              <a:defRPr sz="6000">
                <a:solidFill>
                  <a:srgbClr val="F583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58052" cy="1752600"/>
          </a:xfrm>
        </p:spPr>
        <p:txBody>
          <a:bodyPr/>
          <a:lstStyle>
            <a:lvl1pPr marL="0" indent="0" algn="r">
              <a:buNone/>
              <a:defRPr>
                <a:solidFill>
                  <a:srgbClr val="573301"/>
                </a:solidFill>
                <a:latin typeface="Arial Rounded MT Bold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baseline="0">
                <a:solidFill>
                  <a:srgbClr val="573301"/>
                </a:solidFill>
              </a:defRPr>
            </a:lvl1pPr>
          </a:lstStyle>
          <a:p>
            <a:pPr>
              <a:defRPr/>
            </a:pPr>
            <a:fld id="{1950EFE4-E3CE-40D4-8161-183A92BDDD6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>
              <a:defRPr sz="1200">
                <a:solidFill>
                  <a:srgbClr val="B38C0B"/>
                </a:solidFill>
                <a:latin typeface="Arial Rounded MT Bold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ctr">
              <a:defRPr sz="1200">
                <a:solidFill>
                  <a:srgbClr val="B38C0B"/>
                </a:solidFill>
                <a:latin typeface="Arial Rounded MT Bold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rgbClr val="F58320"/>
              </a:buClr>
              <a:buSzPct val="85000"/>
              <a:buFont typeface="Wingdings" pitchFamily="2" charset="2"/>
              <a:buChar char="v"/>
              <a:defRPr/>
            </a:lvl2pPr>
            <a:lvl3pPr>
              <a:buClr>
                <a:srgbClr val="F58320"/>
              </a:buClr>
              <a:buSzPct val="85000"/>
              <a:buFont typeface="Wingdings" pitchFamily="2" charset="2"/>
              <a:buChar char="v"/>
              <a:defRPr/>
            </a:lvl3pPr>
            <a:lvl4pPr>
              <a:buClr>
                <a:srgbClr val="F58320"/>
              </a:buClr>
              <a:buSzPct val="85000"/>
              <a:buFont typeface="Wingdings" pitchFamily="2" charset="2"/>
              <a:buChar char="v"/>
              <a:defRPr/>
            </a:lvl4pPr>
            <a:lvl5pPr>
              <a:buClr>
                <a:srgbClr val="F58320"/>
              </a:buClr>
              <a:buSzPct val="85000"/>
              <a:buFont typeface="Wingdings" pitchFamily="2" charset="2"/>
              <a:buChar char="v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1CCFC18E-655F-4B54-9774-599234E7AD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FB4D2-CB21-4612-B8B3-7DCD844716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76CC3-2D46-462B-8178-0D12D07E0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8693-E414-4B41-9DF8-661A8C66C1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0557A-7753-42D2-AA88-5FF66885E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22582-5761-49B7-B596-7CEC95A59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A64B9-56F8-4AE5-B8B5-7CD801C59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F19E7-68CF-4385-A8CA-BE8E7D8B3B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566EC97-2466-464D-88B6-8435D9D972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5786438"/>
            <a:ext cx="9144000" cy="1071562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Date Placeholder 13"/>
          <p:cNvSpPr txBox="1">
            <a:spLocks/>
          </p:cNvSpPr>
          <p:nvPr userDrawn="1"/>
        </p:nvSpPr>
        <p:spPr>
          <a:xfrm>
            <a:off x="0" y="6492875"/>
            <a:ext cx="4276725" cy="365125"/>
          </a:xfrm>
          <a:prstGeom prst="rect">
            <a:avLst/>
          </a:prstGeom>
        </p:spPr>
        <p:txBody>
          <a:bodyPr anchor="b"/>
          <a:lstStyle>
            <a:lvl1pPr algn="l" eaLnBrk="1" latinLnBrk="0" hangingPunct="1">
              <a:defRPr kumimoji="0" sz="10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200" dirty="0" smtClean="0">
              <a:solidFill>
                <a:srgbClr val="B58D0B"/>
              </a:solidFill>
              <a:latin typeface="Arial Rounded MT Bold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Slide Number Placeholder 22"/>
          <p:cNvSpPr txBox="1">
            <a:spLocks/>
          </p:cNvSpPr>
          <p:nvPr userDrawn="1"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B6BDF520-AA79-422F-87F2-4ED78819377A}" type="slidenum">
              <a:rPr lang="en-GB" smtClean="0"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>
              <a:latin typeface="+mn-lt"/>
            </a:endParaRPr>
          </a:p>
        </p:txBody>
      </p:sp>
      <p:pic>
        <p:nvPicPr>
          <p:cNvPr id="1034" name="Picture 6" descr="logo_drafts v7 feb25.jpg"/>
          <p:cNvPicPr>
            <a:picLocks noChangeAspect="1"/>
          </p:cNvPicPr>
          <p:nvPr userDrawn="1"/>
        </p:nvPicPr>
        <p:blipFill>
          <a:blip r:embed="rId14" cstate="print"/>
          <a:srcRect l="7031" t="13235" r="67188" b="67068"/>
          <a:stretch>
            <a:fillRect/>
          </a:stretch>
        </p:blipFill>
        <p:spPr bwMode="auto">
          <a:xfrm>
            <a:off x="6786563" y="5786438"/>
            <a:ext cx="2357437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7" descr="C:\Users\Catherine\Pictures\OER Africa\SAIDE logo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8600" y="5943600"/>
            <a:ext cx="1905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1" r:id="rId1"/>
    <p:sldLayoutId id="2147484282" r:id="rId2"/>
    <p:sldLayoutId id="2147484272" r:id="rId3"/>
    <p:sldLayoutId id="2147484273" r:id="rId4"/>
    <p:sldLayoutId id="2147484274" r:id="rId5"/>
    <p:sldLayoutId id="2147484275" r:id="rId6"/>
    <p:sldLayoutId id="2147484276" r:id="rId7"/>
    <p:sldLayoutId id="2147484277" r:id="rId8"/>
    <p:sldLayoutId id="2147484278" r:id="rId9"/>
    <p:sldLayoutId id="2147484279" r:id="rId10"/>
    <p:sldLayoutId id="2147484280" r:id="rId11"/>
    <p:sldLayoutId id="2147484283" r:id="rId12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F5801F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 Rounded MT Bold" pitchFamily="34" charset="0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F5801F"/>
          </a:solidFill>
          <a:latin typeface="Arial Rounded MT Bold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F5801F"/>
          </a:solidFill>
          <a:latin typeface="Arial Rounded MT Bold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F5801F"/>
          </a:solidFill>
          <a:latin typeface="Arial Rounded MT Bold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>
          <a:solidFill>
            <a:srgbClr val="F5801F"/>
          </a:solidFill>
          <a:latin typeface="Arial Rounded MT Bold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573201"/>
          </a:solidFill>
          <a:latin typeface="Arial Rounded MT Bold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73201"/>
          </a:solidFill>
          <a:latin typeface="Arial Rounded MT Bold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73201"/>
          </a:solidFill>
          <a:latin typeface="Arial Rounded MT Bold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73201"/>
          </a:solidFill>
          <a:latin typeface="Arial Rounded MT Bold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400" kern="1200">
          <a:solidFill>
            <a:srgbClr val="573201"/>
          </a:solidFill>
          <a:latin typeface="Arial Rounded MT Bold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catherine.ngugi@gmail.com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hyperlink" Target="http://creativecommons.org/licenses/by/3.0/" TargetMode="External"/><Relationship Id="rId4" Type="http://schemas.openxmlformats.org/officeDocument/2006/relationships/hyperlink" Target="mailto:tonym@vodamail.co.z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educationalresources.pbworks.com/w/page/24838164/Quality-consideration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381000" y="381000"/>
            <a:ext cx="4000500" cy="4286250"/>
            <a:chOff x="642910" y="642918"/>
            <a:chExt cx="3633814" cy="3733824"/>
          </a:xfrm>
          <a:gradFill flip="none" rotWithShape="1">
            <a:gsLst>
              <a:gs pos="0">
                <a:srgbClr val="573301"/>
              </a:gs>
              <a:gs pos="50000">
                <a:schemeClr val="accent3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scene3d>
            <a:camera prst="perspectiveFront"/>
            <a:lightRig rig="sunset" dir="t"/>
          </a:scene3d>
        </p:grpSpPr>
        <p:sp>
          <p:nvSpPr>
            <p:cNvPr id="5" name="Oval 4"/>
            <p:cNvSpPr/>
            <p:nvPr/>
          </p:nvSpPr>
          <p:spPr>
            <a:xfrm>
              <a:off x="642910" y="642918"/>
              <a:ext cx="2143140" cy="2143140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effectLst/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2428860" y="3500438"/>
              <a:ext cx="838208" cy="876304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928926" y="2214554"/>
              <a:ext cx="838208" cy="876304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2428860" y="2786058"/>
              <a:ext cx="571504" cy="528638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929058" y="1928802"/>
              <a:ext cx="347666" cy="385762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F58320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3143240" y="3214686"/>
              <a:ext cx="347666" cy="385762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786050" y="1071546"/>
              <a:ext cx="347666" cy="385762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071670" y="3214686"/>
              <a:ext cx="347666" cy="385762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2928926" y="1643050"/>
              <a:ext cx="571504" cy="528638"/>
            </a:xfrm>
            <a:prstGeom prst="ellipse">
              <a:avLst/>
            </a:prstGeom>
            <a:grpFill/>
            <a:ln w="0" cmpd="dbl"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75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0"/>
                <a:tileRect/>
              </a:gradFill>
            </a:ln>
            <a:sp3d contourW="12700" prstMaterial="flat">
              <a:bevelB w="165100" prst="coolSlant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solidFill>
                  <a:srgbClr val="B58D0B"/>
                </a:solidFill>
              </a:endParaRPr>
            </a:p>
          </p:txBody>
        </p:sp>
      </p:grpSp>
      <p:sp>
        <p:nvSpPr>
          <p:cNvPr id="2" name="Title 1"/>
          <p:cNvSpPr txBox="1">
            <a:spLocks/>
          </p:cNvSpPr>
          <p:nvPr/>
        </p:nvSpPr>
        <p:spPr>
          <a:xfrm>
            <a:off x="61913" y="1295400"/>
            <a:ext cx="8929687" cy="1470025"/>
          </a:xfrm>
          <a:prstGeom prst="rect">
            <a:avLst/>
          </a:prstGeo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580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  <a:ea typeface="+mj-ea"/>
                <a:cs typeface="+mj-cs"/>
              </a:rPr>
              <a:t>OER: </a:t>
            </a:r>
            <a:endParaRPr kumimoji="0" lang="en-GB" sz="3400" b="0" i="0" u="none" strike="noStrike" kern="1200" cap="none" spc="0" normalizeH="0" baseline="0" noProof="0" dirty="0" smtClean="0">
              <a:ln>
                <a:noFill/>
              </a:ln>
              <a:solidFill>
                <a:srgbClr val="F5801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Rounded MT Bold" pitchFamily="34" charset="0"/>
              <a:ea typeface="+mj-ea"/>
              <a:cs typeface="+mj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0" i="0" u="none" strike="noStrike" kern="1200" cap="none" spc="0" normalizeH="0" noProof="0" dirty="0" smtClean="0">
                <a:ln>
                  <a:noFill/>
                </a:ln>
                <a:solidFill>
                  <a:srgbClr val="F580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Rounded MT Bold" pitchFamily="34" charset="0"/>
                <a:ea typeface="+mj-ea"/>
                <a:cs typeface="+mj-cs"/>
              </a:rPr>
              <a:t>How can we evaluate them?</a:t>
            </a:r>
            <a:endParaRPr kumimoji="0" lang="en-GB" sz="3600" b="0" i="0" u="none" strike="noStrike" kern="1200" cap="none" spc="0" normalizeH="0" baseline="0" noProof="0" dirty="0" smtClean="0">
              <a:ln>
                <a:noFill/>
              </a:ln>
              <a:solidFill>
                <a:srgbClr val="F5801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1295400" y="3352800"/>
            <a:ext cx="7696200" cy="1357313"/>
          </a:xfrm>
          <a:prstGeom prst="rect">
            <a:avLst/>
          </a:prstGeom>
        </p:spPr>
        <p:txBody>
          <a:bodyPr/>
          <a:lstStyle/>
          <a:p>
            <a:pPr marL="342900" indent="-342900" algn="r">
              <a:spcBef>
                <a:spcPct val="20000"/>
              </a:spcBef>
              <a:defRPr/>
            </a:pPr>
            <a:endParaRPr kumimoji="0" lang="en-GB" sz="2400" b="1" i="0" u="none" strike="noStrike" kern="1200" cap="none" spc="0" normalizeH="0" baseline="0" noProof="0" dirty="0" smtClean="0">
              <a:ln>
                <a:noFill/>
              </a:ln>
              <a:solidFill>
                <a:srgbClr val="57320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2400" dirty="0">
              <a:solidFill>
                <a:srgbClr val="573201"/>
              </a:solidFill>
              <a:latin typeface="Arial Rounded MT Bold" pitchFamily="34" charset="0"/>
            </a:endParaRP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57320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2400" dirty="0">
              <a:solidFill>
                <a:srgbClr val="573201"/>
              </a:solidFill>
              <a:latin typeface="Arial Rounded MT Bold" pitchFamily="34" charset="0"/>
            </a:endParaRP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573201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GB" sz="2400" dirty="0">
              <a:solidFill>
                <a:srgbClr val="57320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19100" y="198438"/>
            <a:ext cx="8229600" cy="1143000"/>
          </a:xfrm>
        </p:spPr>
        <p:txBody>
          <a:bodyPr/>
          <a:lstStyle/>
          <a:p>
            <a:r>
              <a:rPr lang="en-ZA" sz="3200" smtClean="0"/>
              <a:t>Learning design criteria (Saide, 2000) </a:t>
            </a:r>
          </a:p>
        </p:txBody>
      </p:sp>
      <p:sp>
        <p:nvSpPr>
          <p:cNvPr id="14339" name="Content Placeholder 10"/>
          <p:cNvSpPr>
            <a:spLocks noGrp="1"/>
          </p:cNvSpPr>
          <p:nvPr>
            <p:ph idx="1"/>
          </p:nvPr>
        </p:nvSpPr>
        <p:spPr>
          <a:xfrm>
            <a:off x="412750" y="1341438"/>
            <a:ext cx="8229600" cy="4525962"/>
          </a:xfrm>
        </p:spPr>
        <p:txBody>
          <a:bodyPr/>
          <a:lstStyle/>
          <a:p>
            <a:pPr marL="514350" indent="-514350">
              <a:buFont typeface="Calibri" pitchFamily="34" charset="0"/>
              <a:buAutoNum type="arabicPeriod"/>
            </a:pPr>
            <a:r>
              <a:rPr lang="en-GB" sz="2000" dirty="0" smtClean="0"/>
              <a:t>Orientation  (clear introduction, overview and statement of learning goals)</a:t>
            </a:r>
          </a:p>
          <a:p>
            <a:pPr marL="514350" indent="-514350">
              <a:buFont typeface="Calibri" pitchFamily="34" charset="0"/>
              <a:buAutoNum type="arabicPeriod"/>
            </a:pPr>
            <a:r>
              <a:rPr lang="en-GB" sz="2000" dirty="0" smtClean="0"/>
              <a:t>Selection (rigour, relevance, currency) and coherence of content </a:t>
            </a:r>
            <a:endParaRPr lang="en-ZA" sz="2000" dirty="0" smtClean="0"/>
          </a:p>
          <a:p>
            <a:pPr marL="514350" indent="-514350">
              <a:buFont typeface="Calibri" pitchFamily="34" charset="0"/>
              <a:buAutoNum type="arabicPeriod"/>
            </a:pPr>
            <a:r>
              <a:rPr lang="en-GB" sz="2000" dirty="0" smtClean="0"/>
              <a:t>Presentation of content  (clear explanation of concepts, good scaffolding and opportunity for processing)</a:t>
            </a:r>
            <a:endParaRPr lang="en-ZA" sz="2000" dirty="0" smtClean="0"/>
          </a:p>
          <a:p>
            <a:pPr marL="514350" indent="-514350">
              <a:buFont typeface="Calibri" pitchFamily="34" charset="0"/>
              <a:buAutoNum type="arabicPeriod"/>
            </a:pPr>
            <a:r>
              <a:rPr lang="en-GB" sz="2000" dirty="0" smtClean="0"/>
              <a:t>View of knowledge (open and constructed in contexts) and use of learners’ experiences</a:t>
            </a:r>
            <a:endParaRPr lang="en-ZA" sz="2000" dirty="0" smtClean="0"/>
          </a:p>
          <a:p>
            <a:pPr marL="514350" indent="-514350">
              <a:buFont typeface="Calibri" pitchFamily="34" charset="0"/>
              <a:buAutoNum type="arabicPeriod"/>
            </a:pPr>
            <a:r>
              <a:rPr lang="en-GB" sz="2000" dirty="0" smtClean="0"/>
              <a:t>Activities for active engagement in learning process (varied, different levels of cognitive demand) with feedback that takes the learning process further</a:t>
            </a:r>
            <a:endParaRPr lang="en-ZA" sz="20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72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r>
              <a:rPr lang="en-ZA" smtClean="0"/>
              <a:t>So, what’s our checklist?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1624013"/>
            <a:ext cx="8229600" cy="4525962"/>
          </a:xfrm>
        </p:spPr>
        <p:txBody>
          <a:bodyPr/>
          <a:lstStyle/>
          <a:p>
            <a:endParaRPr lang="en-ZA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22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r>
              <a:rPr lang="en-ZA" sz="3200" dirty="0" smtClean="0"/>
              <a:t>Use the checklist to evaluate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624013"/>
            <a:ext cx="8229600" cy="4525962"/>
          </a:xfrm>
        </p:spPr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en-GB" sz="2800" smtClean="0"/>
              <a:t>Decide which resources you’d like to have a closer look at  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en-GB" sz="2800" smtClean="0">
                <a:solidFill>
                  <a:srgbClr val="FF0000"/>
                </a:solidFill>
              </a:rPr>
              <a:t>Evaluate two or more or them using the checklist e.g. </a:t>
            </a:r>
            <a:r>
              <a:rPr lang="en-ZA" sz="2800" smtClean="0">
                <a:solidFill>
                  <a:srgbClr val="FF0000"/>
                </a:solidFill>
              </a:rPr>
              <a:t>Licence, Audience, Access also for learners, Who, What, When, How well does it teach?...</a:t>
            </a:r>
            <a:endParaRPr lang="en-GB" sz="2800" smtClean="0">
              <a:solidFill>
                <a:srgbClr val="FF0000"/>
              </a:solidFill>
            </a:endParaRP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en-GB" sz="2800" smtClean="0"/>
              <a:t>Share your evaluation in your small group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en-GB" sz="2800" smtClean="0"/>
              <a:t>Summarise the main points from your evaluation for discussion in the large group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66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Evaluating OER</a:t>
            </a:r>
            <a:endParaRPr lang="en-ZA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5240238"/>
              </p:ext>
            </p:extLst>
          </p:nvPr>
        </p:nvGraphicFramePr>
        <p:xfrm>
          <a:off x="465667" y="1173057"/>
          <a:ext cx="8229600" cy="546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ZA" dirty="0" smtClean="0"/>
                        <a:t>Don’t like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Like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ZA" dirty="0" smtClean="0"/>
                        <a:t>Wrong</a:t>
                      </a:r>
                      <a:r>
                        <a:rPr lang="en-ZA" baseline="0" dirty="0" smtClean="0"/>
                        <a:t> audience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Appropriate</a:t>
                      </a:r>
                      <a:r>
                        <a:rPr lang="en-ZA" baseline="0" dirty="0" smtClean="0"/>
                        <a:t> content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ZA" dirty="0" smtClean="0"/>
                        <a:t>English for JSE; approaches, methods, no OER?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Licence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ZA" dirty="0" smtClean="0"/>
                        <a:t>TVET</a:t>
                      </a:r>
                      <a:r>
                        <a:rPr lang="en-ZA" baseline="0" dirty="0" smtClean="0"/>
                        <a:t> hard to find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Activities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Illustrations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Examples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Accessible to different audiences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Contemporary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Accurate content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Reputable authors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Good production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Accessible</a:t>
                      </a:r>
                      <a:r>
                        <a:rPr lang="en-ZA" baseline="0" dirty="0" smtClean="0"/>
                        <a:t> language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 dirty="0" smtClean="0"/>
                        <a:t>Fit for purpose</a:t>
                      </a:r>
                      <a:endParaRPr lang="en-Z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49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r>
              <a:rPr lang="en-ZA" sz="3200" smtClean="0"/>
              <a:t>Key issues from evaluating OER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200" y="1624013"/>
            <a:ext cx="8229600" cy="452596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ZA" sz="1800" dirty="0" smtClean="0">
                <a:solidFill>
                  <a:srgbClr val="FF0000"/>
                </a:solidFill>
              </a:rPr>
              <a:t>OER – specific criteria</a:t>
            </a:r>
          </a:p>
          <a:p>
            <a:pPr marL="0" indent="0">
              <a:buFont typeface="Arial" charset="0"/>
              <a:buNone/>
            </a:pPr>
            <a:r>
              <a:rPr lang="en-ZA" sz="1800" dirty="0" smtClean="0">
                <a:solidFill>
                  <a:schemeClr val="tx1"/>
                </a:solidFill>
              </a:rPr>
              <a:t>Licence, Accessibility for teachers and learners incl. ICT readiness and technical compatibility and reliability and cost (Bates: ACTIONS), Who, What, When, Standard of technical production …</a:t>
            </a:r>
          </a:p>
          <a:p>
            <a:pPr marL="0" indent="0">
              <a:buFont typeface="Arial" charset="0"/>
              <a:buNone/>
            </a:pPr>
            <a:r>
              <a:rPr lang="en-ZA" sz="1800" dirty="0" smtClean="0">
                <a:solidFill>
                  <a:srgbClr val="FF0000"/>
                </a:solidFill>
              </a:rPr>
              <a:t>Pedagogical criteria</a:t>
            </a:r>
          </a:p>
          <a:p>
            <a:pPr marL="0" indent="0">
              <a:buFont typeface="Arial" charset="0"/>
              <a:buNone/>
            </a:pPr>
            <a:r>
              <a:rPr lang="en-ZA" sz="1800" dirty="0" smtClean="0">
                <a:solidFill>
                  <a:srgbClr val="FF0000"/>
                </a:solidFill>
              </a:rPr>
              <a:t>How well does it teach?...</a:t>
            </a:r>
          </a:p>
          <a:p>
            <a:pPr marL="0" indent="0">
              <a:buFont typeface="Arial" charset="0"/>
              <a:buNone/>
            </a:pPr>
            <a:r>
              <a:rPr lang="en-ZA" sz="1800" dirty="0" smtClean="0">
                <a:solidFill>
                  <a:schemeClr val="tx1"/>
                </a:solidFill>
              </a:rPr>
              <a:t>Level, Audience(s), Graphics (quality and appropriateness), Activities (orientation, engagement, consolidation) and feedback and view of learning, Learning pathway and orientation, Lay-out/presentation, Active hyperlinks, Up-to-date, Appropriate use of media and integration thereof, </a:t>
            </a:r>
            <a:r>
              <a:rPr lang="en-ZA" sz="1800" dirty="0" err="1" smtClean="0">
                <a:solidFill>
                  <a:schemeClr val="tx1"/>
                </a:solidFill>
              </a:rPr>
              <a:t>Searchability</a:t>
            </a:r>
            <a:r>
              <a:rPr lang="en-ZA" sz="1800" dirty="0" smtClean="0">
                <a:solidFill>
                  <a:schemeClr val="tx1"/>
                </a:solidFill>
              </a:rPr>
              <a:t>, Definitions/Glossaries and general language level, …</a:t>
            </a:r>
          </a:p>
          <a:p>
            <a:pPr marL="0" indent="0">
              <a:buFont typeface="Arial" charset="0"/>
              <a:buNone/>
            </a:pPr>
            <a:r>
              <a:rPr lang="en-ZA" sz="1800" b="1" dirty="0" smtClean="0">
                <a:solidFill>
                  <a:srgbClr val="FF0000"/>
                </a:solidFill>
              </a:rPr>
              <a:t>Fitness for purpose/ Ease of adaptation</a:t>
            </a:r>
          </a:p>
          <a:p>
            <a:pPr marL="0" indent="0">
              <a:buFont typeface="Arial" charset="0"/>
              <a:buNone/>
            </a:pPr>
            <a:endParaRPr lang="en-ZA" sz="2000" dirty="0" smtClean="0">
              <a:solidFill>
                <a:schemeClr val="tx1"/>
              </a:solidFill>
            </a:endParaRPr>
          </a:p>
          <a:p>
            <a:pPr marL="0" indent="0">
              <a:buFont typeface="Arial" charset="0"/>
              <a:buNone/>
            </a:pPr>
            <a:endParaRPr lang="en-ZA" dirty="0" smtClean="0">
              <a:solidFill>
                <a:schemeClr val="tx1"/>
              </a:solidFill>
            </a:endParaRPr>
          </a:p>
          <a:p>
            <a:pPr marL="0" indent="0">
              <a:buFont typeface="Arial" charset="0"/>
              <a:buNone/>
            </a:pPr>
            <a:endParaRPr lang="en-ZA" dirty="0" smtClean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79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r>
              <a:rPr lang="en-ZA" b="1" smtClean="0"/>
              <a:t>Key policy implications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1624013"/>
            <a:ext cx="8229600" cy="4525962"/>
          </a:xfrm>
        </p:spPr>
        <p:txBody>
          <a:bodyPr/>
          <a:lstStyle/>
          <a:p>
            <a:r>
              <a:rPr lang="en-ZA" dirty="0" smtClean="0"/>
              <a:t>IPR</a:t>
            </a:r>
          </a:p>
          <a:p>
            <a:r>
              <a:rPr lang="en-ZA" dirty="0" smtClean="0"/>
              <a:t>ICT</a:t>
            </a:r>
          </a:p>
          <a:p>
            <a:r>
              <a:rPr lang="en-ZA" dirty="0" smtClean="0"/>
              <a:t>QA</a:t>
            </a:r>
          </a:p>
          <a:p>
            <a:r>
              <a:rPr lang="en-ZA" dirty="0" smtClean="0"/>
              <a:t>HR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31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ctrTitle"/>
          </p:nvPr>
        </p:nvSpPr>
        <p:spPr>
          <a:xfrm>
            <a:off x="647700" y="2989263"/>
            <a:ext cx="7772400" cy="936625"/>
          </a:xfrm>
        </p:spPr>
        <p:txBody>
          <a:bodyPr/>
          <a:lstStyle/>
          <a:p>
            <a:pPr eaLnBrk="1" hangingPunct="1"/>
            <a:r>
              <a:rPr lang="en-GB" sz="3800" smtClean="0"/>
              <a:t>Thank you</a:t>
            </a:r>
          </a:p>
        </p:txBody>
      </p:sp>
      <p:sp>
        <p:nvSpPr>
          <p:cNvPr id="60419" name="Subtitle 2"/>
          <p:cNvSpPr>
            <a:spLocks noGrp="1"/>
          </p:cNvSpPr>
          <p:nvPr>
            <p:ph type="subTitle" idx="1"/>
          </p:nvPr>
        </p:nvSpPr>
        <p:spPr>
          <a:xfrm>
            <a:off x="1576388" y="3733800"/>
            <a:ext cx="5915025" cy="14478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 smtClean="0">
                <a:solidFill>
                  <a:srgbClr val="3333FF"/>
                </a:solidFill>
                <a:hlinkClick r:id="rId3"/>
              </a:rPr>
              <a:t> </a:t>
            </a:r>
          </a:p>
          <a:p>
            <a:pPr eaLnBrk="1" hangingPunct="1">
              <a:defRPr/>
            </a:pPr>
            <a:r>
              <a:rPr lang="en-GB" sz="1800" dirty="0" smtClean="0"/>
              <a:t>    </a:t>
            </a:r>
            <a:r>
              <a:rPr lang="en-GB" sz="1800" dirty="0" smtClean="0">
                <a:solidFill>
                  <a:schemeClr val="tx1"/>
                </a:solidFill>
              </a:rPr>
              <a:t>Tessa Welch/Tony Mays	</a:t>
            </a:r>
          </a:p>
          <a:p>
            <a:pPr eaLnBrk="1" hangingPunct="1">
              <a:defRPr/>
            </a:pPr>
            <a:r>
              <a:rPr lang="en-GB" sz="1400" dirty="0" smtClean="0">
                <a:solidFill>
                  <a:srgbClr val="3333FF"/>
                </a:solidFill>
                <a:hlinkClick r:id="rId4"/>
              </a:rPr>
              <a:t>Contact: tonym@saide.org.za</a:t>
            </a:r>
            <a:endParaRPr lang="en-GB" sz="1400" dirty="0" smtClean="0">
              <a:solidFill>
                <a:srgbClr val="3333FF"/>
              </a:solidFill>
            </a:endParaRPr>
          </a:p>
          <a:p>
            <a:pPr eaLnBrk="1" hangingPunct="1">
              <a:defRPr/>
            </a:pPr>
            <a:endParaRPr lang="en-GB" sz="1400" dirty="0" smtClean="0">
              <a:solidFill>
                <a:srgbClr val="3333FF"/>
              </a:solidFill>
            </a:endParaRPr>
          </a:p>
        </p:txBody>
      </p:sp>
      <p:pic>
        <p:nvPicPr>
          <p:cNvPr id="43012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0"/>
            <a:ext cx="1828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Box 6"/>
          <p:cNvSpPr txBox="1">
            <a:spLocks noChangeArrowheads="1"/>
          </p:cNvSpPr>
          <p:nvPr/>
        </p:nvSpPr>
        <p:spPr bwMode="auto">
          <a:xfrm>
            <a:off x="457200" y="2133600"/>
            <a:ext cx="8153400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rgbClr val="1B346B"/>
                </a:solidFill>
                <a:latin typeface="Calibri" pitchFamily="34" charset="0"/>
              </a:rPr>
              <a:t>This work is licensed under a </a:t>
            </a:r>
            <a:r>
              <a:rPr lang="en-US" sz="2000">
                <a:solidFill>
                  <a:srgbClr val="1B346B"/>
                </a:solidFill>
                <a:latin typeface="Calibri" pitchFamily="34" charset="0"/>
              </a:rPr>
              <a:t/>
            </a:r>
            <a:br>
              <a:rPr lang="en-US" sz="2000">
                <a:solidFill>
                  <a:srgbClr val="1B346B"/>
                </a:solidFill>
                <a:latin typeface="Calibri" pitchFamily="34" charset="0"/>
              </a:rPr>
            </a:br>
            <a:r>
              <a:rPr lang="en-US" sz="2000">
                <a:solidFill>
                  <a:srgbClr val="1B346B"/>
                </a:solidFill>
                <a:hlinkClick r:id="rId5"/>
              </a:rPr>
              <a:t>Creative Commons Attribution 4.0 License</a:t>
            </a:r>
            <a:endParaRPr lang="en-US" sz="2000">
              <a:solidFill>
                <a:srgbClr val="1B346B"/>
              </a:solidFill>
            </a:endParaRPr>
          </a:p>
          <a:p>
            <a:pPr algn="ctr" eaLnBrk="1" hangingPunct="1"/>
            <a:endParaRPr lang="en-US" sz="2000" dirty="0">
              <a:solidFill>
                <a:srgbClr val="1B346B"/>
              </a:solidFill>
              <a:latin typeface="Calibri" pitchFamily="34" charset="0"/>
            </a:endParaRPr>
          </a:p>
          <a:p>
            <a:pPr algn="ctr" eaLnBrk="1" hangingPunct="1"/>
            <a:endParaRPr lang="en-US" sz="2000" dirty="0">
              <a:solidFill>
                <a:srgbClr val="1B346B"/>
              </a:solidFill>
              <a:latin typeface="Calibri" pitchFamily="34" charset="0"/>
            </a:endParaRPr>
          </a:p>
          <a:p>
            <a:pPr algn="ctr" eaLnBrk="1" hangingPunct="1"/>
            <a:endParaRPr lang="en-US" sz="2000" dirty="0">
              <a:solidFill>
                <a:srgbClr val="1B346B"/>
              </a:solidFill>
              <a:latin typeface="Calibri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50EFE4-E3CE-40D4-8161-183A92BDDD6C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5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pPr eaLnBrk="1" hangingPunct="1"/>
            <a:r>
              <a:rPr lang="en-GB" smtClean="0"/>
              <a:t>Evaluating OER</a:t>
            </a: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4013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GB" sz="2800" b="1" dirty="0" smtClean="0"/>
              <a:t> Presentation and discussion </a:t>
            </a:r>
            <a:r>
              <a:rPr lang="en-GB" sz="2800" dirty="0" smtClean="0"/>
              <a:t>(15 </a:t>
            </a:r>
            <a:r>
              <a:rPr lang="en-GB" sz="2800" dirty="0" err="1" smtClean="0"/>
              <a:t>mins</a:t>
            </a:r>
            <a:r>
              <a:rPr lang="en-GB" sz="2800" dirty="0" smtClean="0"/>
              <a:t>)</a:t>
            </a:r>
          </a:p>
          <a:p>
            <a:pPr eaLnBrk="1" hangingPunct="1">
              <a:defRPr/>
            </a:pPr>
            <a:r>
              <a:rPr lang="en-GB" sz="2800" dirty="0" smtClean="0"/>
              <a:t>What criteria can you use to evaluate OER?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GB" sz="2800" b="1" dirty="0" smtClean="0"/>
              <a:t>“Hands on”</a:t>
            </a:r>
            <a:r>
              <a:rPr lang="en-GB" sz="2800" dirty="0" smtClean="0"/>
              <a:t> </a:t>
            </a:r>
            <a:r>
              <a:rPr lang="en-GB" sz="2800" b="1" dirty="0" smtClean="0"/>
              <a:t>activity</a:t>
            </a:r>
            <a:r>
              <a:rPr lang="en-GB" sz="2800" dirty="0" smtClean="0"/>
              <a:t> (45 </a:t>
            </a:r>
            <a:r>
              <a:rPr lang="en-GB" sz="2800" dirty="0" err="1" smtClean="0"/>
              <a:t>mins</a:t>
            </a:r>
            <a:r>
              <a:rPr lang="en-GB" sz="2800" dirty="0" smtClean="0"/>
              <a:t>)</a:t>
            </a:r>
          </a:p>
          <a:p>
            <a:pPr eaLnBrk="1" hangingPunct="1">
              <a:defRPr/>
            </a:pPr>
            <a:r>
              <a:rPr lang="en-GB" sz="2800" dirty="0" smtClean="0"/>
              <a:t>Select two or more of the resources downloaded on the CD and evaluate them using the checklist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GB" sz="2800" b="1" dirty="0" smtClean="0"/>
              <a:t>Discussion</a:t>
            </a:r>
            <a:r>
              <a:rPr lang="en-GB" sz="2800" dirty="0" smtClean="0"/>
              <a:t> (15 </a:t>
            </a:r>
            <a:r>
              <a:rPr lang="en-GB" sz="2800" dirty="0" err="1" smtClean="0"/>
              <a:t>mins</a:t>
            </a:r>
            <a:r>
              <a:rPr lang="en-GB" sz="2800" dirty="0" smtClean="0"/>
              <a:t>) </a:t>
            </a:r>
          </a:p>
          <a:p>
            <a:pPr eaLnBrk="1" hangingPunct="1">
              <a:defRPr/>
            </a:pPr>
            <a:r>
              <a:rPr lang="en-GB" sz="2800" dirty="0" smtClean="0"/>
              <a:t>Key issues emerging from the exercise</a:t>
            </a:r>
            <a:endParaRPr lang="en-US" sz="28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08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39738" y="379413"/>
            <a:ext cx="8229600" cy="1143000"/>
          </a:xfrm>
        </p:spPr>
        <p:txBody>
          <a:bodyPr/>
          <a:lstStyle/>
          <a:p>
            <a:r>
              <a:rPr lang="en-ZA" smtClean="0"/>
              <a:t>Criteria for evaluating OER?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624013"/>
            <a:ext cx="8229600" cy="4525962"/>
          </a:xfrm>
        </p:spPr>
        <p:txBody>
          <a:bodyPr/>
          <a:lstStyle/>
          <a:p>
            <a:r>
              <a:rPr lang="en-ZA" dirty="0" smtClean="0"/>
              <a:t>Licence</a:t>
            </a:r>
          </a:p>
          <a:p>
            <a:r>
              <a:rPr lang="en-ZA" dirty="0" smtClean="0"/>
              <a:t>Audience</a:t>
            </a:r>
          </a:p>
          <a:p>
            <a:r>
              <a:rPr lang="en-ZA" dirty="0" smtClean="0"/>
              <a:t>Access also for learners</a:t>
            </a:r>
          </a:p>
          <a:p>
            <a:r>
              <a:rPr lang="en-ZA" dirty="0" smtClean="0"/>
              <a:t>Also general learning and teaching criteria already informing practice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35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666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822582-5761-49B7-B596-7CEC95A594D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1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r>
              <a:rPr lang="en-ZA" sz="3200" smtClean="0"/>
              <a:t>JISC OER Info Kit – quality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4013"/>
            <a:ext cx="8229600" cy="4525962"/>
          </a:xfrm>
        </p:spPr>
        <p:txBody>
          <a:bodyPr/>
          <a:lstStyle/>
          <a:p>
            <a:pPr>
              <a:defRPr/>
            </a:pPr>
            <a:r>
              <a:rPr lang="en-ZA" dirty="0"/>
              <a:t>Accuracy</a:t>
            </a:r>
          </a:p>
          <a:p>
            <a:pPr>
              <a:defRPr/>
            </a:pPr>
            <a:r>
              <a:rPr lang="en-ZA" dirty="0"/>
              <a:t>Reputation of author/institution</a:t>
            </a:r>
          </a:p>
          <a:p>
            <a:pPr>
              <a:defRPr/>
            </a:pPr>
            <a:r>
              <a:rPr lang="en-ZA" dirty="0"/>
              <a:t>Standard of technical production </a:t>
            </a:r>
          </a:p>
          <a:p>
            <a:pPr>
              <a:defRPr/>
            </a:pPr>
            <a:r>
              <a:rPr lang="en-ZA" dirty="0"/>
              <a:t>Accessibility </a:t>
            </a:r>
          </a:p>
          <a:p>
            <a:pPr>
              <a:defRPr/>
            </a:pPr>
            <a:r>
              <a:rPr lang="en-ZA" dirty="0"/>
              <a:t>Fitness for purpose</a:t>
            </a:r>
          </a:p>
          <a:p>
            <a:pPr marL="0" indent="0">
              <a:buFont typeface="Arial" charset="0"/>
              <a:buNone/>
              <a:defRPr/>
            </a:pPr>
            <a:endParaRPr lang="en-Z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16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ZA" sz="3200" smtClean="0"/>
              <a:t>Intute Resource </a:t>
            </a:r>
            <a:r>
              <a:rPr lang="en-ZA" sz="2400" smtClean="0"/>
              <a:t>http://www.vtstutorials.ac.uk/tutorial/education/?sid=2632708&amp;itemid=12075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1541463"/>
            <a:ext cx="9104313" cy="385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62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r>
              <a:rPr lang="en-ZA" sz="3200" smtClean="0"/>
              <a:t>Intute – Who?</a:t>
            </a:r>
            <a:r>
              <a:rPr lang="en-ZA" sz="3200" b="1" smtClean="0"/>
              <a:t> </a:t>
            </a:r>
            <a:endParaRPr lang="en-ZA" sz="3200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5613" y="1341438"/>
            <a:ext cx="8229600" cy="4525962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ZA" sz="2800" b="1" dirty="0" smtClean="0"/>
              <a:t>Can you trust the source? </a:t>
            </a:r>
          </a:p>
          <a:p>
            <a:pPr>
              <a:defRPr/>
            </a:pPr>
            <a:r>
              <a:rPr lang="en-ZA" sz="2800" dirty="0" smtClean="0"/>
              <a:t>Author</a:t>
            </a:r>
          </a:p>
          <a:p>
            <a:pPr lvl="1">
              <a:defRPr/>
            </a:pPr>
            <a:r>
              <a:rPr lang="en-ZA" sz="2400" dirty="0" smtClean="0"/>
              <a:t>Named, anonymous or pseudonym? </a:t>
            </a:r>
          </a:p>
          <a:p>
            <a:pPr lvl="1">
              <a:defRPr/>
            </a:pPr>
            <a:r>
              <a:rPr lang="en-ZA" sz="2400" dirty="0" smtClean="0"/>
              <a:t>Expert or amateur? </a:t>
            </a:r>
          </a:p>
          <a:p>
            <a:pPr>
              <a:defRPr/>
            </a:pPr>
            <a:r>
              <a:rPr lang="en-ZA" sz="2800" dirty="0" smtClean="0"/>
              <a:t>Formal or informal? </a:t>
            </a:r>
          </a:p>
          <a:p>
            <a:pPr>
              <a:defRPr/>
            </a:pPr>
            <a:r>
              <a:rPr lang="en-ZA" sz="2800" dirty="0" smtClean="0"/>
              <a:t>Publisher </a:t>
            </a:r>
          </a:p>
          <a:p>
            <a:pPr lvl="1">
              <a:defRPr/>
            </a:pPr>
            <a:r>
              <a:rPr lang="en-ZA" sz="2400" dirty="0" smtClean="0"/>
              <a:t>Self-publishing </a:t>
            </a:r>
          </a:p>
          <a:p>
            <a:pPr lvl="1">
              <a:defRPr/>
            </a:pPr>
            <a:r>
              <a:rPr lang="en-ZA" sz="2400" dirty="0" smtClean="0"/>
              <a:t>Third-party publishers </a:t>
            </a:r>
          </a:p>
          <a:p>
            <a:pPr>
              <a:defRPr/>
            </a:pPr>
            <a:r>
              <a:rPr lang="en-ZA" sz="2800" dirty="0" smtClean="0"/>
              <a:t>Reviewer</a:t>
            </a:r>
          </a:p>
          <a:p>
            <a:pPr>
              <a:defRPr/>
            </a:pPr>
            <a:endParaRPr lang="en-ZA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08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69888"/>
            <a:ext cx="8229600" cy="1143000"/>
          </a:xfrm>
        </p:spPr>
        <p:txBody>
          <a:bodyPr/>
          <a:lstStyle/>
          <a:p>
            <a:pPr eaLnBrk="1" hangingPunct="1"/>
            <a:r>
              <a:rPr lang="en-GB" sz="3200" smtClean="0"/>
              <a:t>Intute - What? and When?</a:t>
            </a:r>
            <a:endParaRPr lang="en-US" sz="32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29600" cy="45259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n-US" sz="2800" b="1" dirty="0" smtClean="0"/>
              <a:t>Can you trust the content? </a:t>
            </a:r>
          </a:p>
          <a:p>
            <a:pPr eaLnBrk="1" hangingPunct="1">
              <a:defRPr/>
            </a:pPr>
            <a:r>
              <a:rPr lang="en-US" sz="2800" dirty="0" smtClean="0"/>
              <a:t>Fitness for purpose  </a:t>
            </a:r>
          </a:p>
          <a:p>
            <a:pPr eaLnBrk="1" hangingPunct="1">
              <a:defRPr/>
            </a:pPr>
            <a:r>
              <a:rPr lang="en-US" sz="2800" dirty="0" smtClean="0"/>
              <a:t>Accuracy </a:t>
            </a:r>
          </a:p>
          <a:p>
            <a:pPr eaLnBrk="1" hangingPunct="1">
              <a:defRPr/>
            </a:pPr>
            <a:r>
              <a:rPr lang="en-US" sz="2800" dirty="0" smtClean="0"/>
              <a:t>Validity</a:t>
            </a:r>
          </a:p>
          <a:p>
            <a:pPr eaLnBrk="1" hangingPunct="1">
              <a:defRPr/>
            </a:pPr>
            <a:r>
              <a:rPr lang="en-US" sz="2800" dirty="0" smtClean="0"/>
              <a:t>Standard of technical production 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en-US" sz="2800" b="1" dirty="0" smtClean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sz="2800" b="1" dirty="0" smtClean="0"/>
              <a:t>Does the date the information was produced and published affect its value?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30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23863" y="130175"/>
            <a:ext cx="8229600" cy="1143000"/>
          </a:xfrm>
        </p:spPr>
        <p:txBody>
          <a:bodyPr/>
          <a:lstStyle/>
          <a:p>
            <a:r>
              <a:rPr lang="en-ZA" smtClean="0"/>
              <a:t>But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863" y="1196975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en-ZA" sz="2800" dirty="0" smtClean="0"/>
              <a:t>It’s not just about INFORMATION literacy </a:t>
            </a:r>
          </a:p>
          <a:p>
            <a:pPr>
              <a:defRPr/>
            </a:pPr>
            <a:r>
              <a:rPr lang="en-ZA" sz="2800" dirty="0" smtClean="0"/>
              <a:t>It’s about PEDAGOGIC literacy</a:t>
            </a:r>
          </a:p>
          <a:p>
            <a:pPr marL="0" indent="0">
              <a:buFont typeface="Arial" charset="0"/>
              <a:buNone/>
              <a:defRPr/>
            </a:pPr>
            <a:r>
              <a:rPr lang="en-ZA" sz="2800" dirty="0" smtClean="0"/>
              <a:t>How does the resource </a:t>
            </a:r>
            <a:r>
              <a:rPr lang="en-ZA" sz="2800" b="1" dirty="0" smtClean="0"/>
              <a:t>teach?</a:t>
            </a:r>
            <a:endParaRPr lang="en-ZA" sz="2800" dirty="0" smtClean="0"/>
          </a:p>
          <a:p>
            <a:pPr>
              <a:defRPr/>
            </a:pPr>
            <a:r>
              <a:rPr lang="en-ZA" sz="2800" dirty="0" smtClean="0"/>
              <a:t>How will the resource fit into the way that you teach in your course? What are the underlying assumptions about how learning takes place? </a:t>
            </a:r>
          </a:p>
          <a:p>
            <a:pPr marL="0" indent="0">
              <a:buFont typeface="Arial" charset="0"/>
              <a:buNone/>
              <a:defRPr/>
            </a:pPr>
            <a:r>
              <a:rPr lang="en-ZA" sz="2800" dirty="0" smtClean="0"/>
              <a:t>Or possibly another question</a:t>
            </a:r>
          </a:p>
          <a:p>
            <a:pPr marL="0" indent="0">
              <a:buFont typeface="Arial" charset="0"/>
              <a:buNone/>
              <a:defRPr/>
            </a:pPr>
            <a:r>
              <a:rPr lang="en-ZA" sz="2800" b="1" dirty="0" smtClean="0"/>
              <a:t>What challenge to your teaching approach is offered in the resource?</a:t>
            </a:r>
            <a:endParaRPr lang="en-ZA" sz="28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FC18E-655F-4B54-9774-599234E7ADB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40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4636</TotalTime>
  <Words>621</Words>
  <Application>Microsoft Office PowerPoint</Application>
  <PresentationFormat>On-screen Show (4:3)</PresentationFormat>
  <Paragraphs>128</Paragraphs>
  <Slides>16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Arial Rounded MT Bold</vt:lpstr>
      <vt:lpstr>Calibri</vt:lpstr>
      <vt:lpstr>Wingdings</vt:lpstr>
      <vt:lpstr>Office Theme</vt:lpstr>
      <vt:lpstr>PowerPoint Presentation</vt:lpstr>
      <vt:lpstr>Evaluating OER</vt:lpstr>
      <vt:lpstr>Criteria for evaluating OER?</vt:lpstr>
      <vt:lpstr>PowerPoint Presentation</vt:lpstr>
      <vt:lpstr>JISC OER Info Kit – quality criteria</vt:lpstr>
      <vt:lpstr>Intute Resource http://www.vtstutorials.ac.uk/tutorial/education/?sid=2632708&amp;itemid=12075</vt:lpstr>
      <vt:lpstr>Intute – Who? </vt:lpstr>
      <vt:lpstr>Intute - What? and When?</vt:lpstr>
      <vt:lpstr>But</vt:lpstr>
      <vt:lpstr>Learning design criteria (Saide, 2000) </vt:lpstr>
      <vt:lpstr>So, what’s our checklist?</vt:lpstr>
      <vt:lpstr>Use the checklist to evaluate</vt:lpstr>
      <vt:lpstr>Evaluating OER</vt:lpstr>
      <vt:lpstr>Key issues from evaluating OER</vt:lpstr>
      <vt:lpstr>Key policy implications</vt:lpstr>
      <vt:lpstr>Thank you</vt:lpstr>
    </vt:vector>
  </TitlesOfParts>
  <Company>Inkvault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Rosemary</dc:creator>
  <cp:lastModifiedBy>Tony Mays</cp:lastModifiedBy>
  <cp:revision>174</cp:revision>
  <dcterms:created xsi:type="dcterms:W3CDTF">2010-01-15T08:29:05Z</dcterms:created>
  <dcterms:modified xsi:type="dcterms:W3CDTF">2016-02-11T12:22:38Z</dcterms:modified>
</cp:coreProperties>
</file>