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475" r:id="rId2"/>
    <p:sldId id="533" r:id="rId3"/>
    <p:sldId id="534" r:id="rId4"/>
    <p:sldId id="535" r:id="rId5"/>
    <p:sldId id="536" r:id="rId6"/>
    <p:sldId id="537" r:id="rId7"/>
    <p:sldId id="538" r:id="rId8"/>
    <p:sldId id="539" r:id="rId9"/>
    <p:sldId id="540" r:id="rId10"/>
    <p:sldId id="541" r:id="rId11"/>
    <p:sldId id="542" r:id="rId12"/>
    <p:sldId id="543" r:id="rId13"/>
    <p:sldId id="544" r:id="rId14"/>
    <p:sldId id="545" r:id="rId15"/>
    <p:sldId id="546" r:id="rId16"/>
    <p:sldId id="547" r:id="rId17"/>
    <p:sldId id="548" r:id="rId18"/>
    <p:sldId id="549" r:id="rId19"/>
    <p:sldId id="550" r:id="rId20"/>
    <p:sldId id="551" r:id="rId21"/>
    <p:sldId id="552" r:id="rId22"/>
    <p:sldId id="553" r:id="rId23"/>
    <p:sldId id="554" r:id="rId24"/>
    <p:sldId id="555" r:id="rId25"/>
    <p:sldId id="556" r:id="rId26"/>
    <p:sldId id="557" r:id="rId27"/>
    <p:sldId id="558" r:id="rId28"/>
    <p:sldId id="559" r:id="rId29"/>
    <p:sldId id="560" r:id="rId30"/>
    <p:sldId id="561" r:id="rId31"/>
    <p:sldId id="562" r:id="rId32"/>
    <p:sldId id="568" r:id="rId33"/>
    <p:sldId id="567" r:id="rId34"/>
    <p:sldId id="532" r:id="rId35"/>
  </p:sldIdLst>
  <p:sldSz cx="9144000" cy="6858000" type="screen4x3"/>
  <p:notesSz cx="6888163" cy="10020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p15:clr>
            <a:srgbClr val="A4A3A4"/>
          </p15:clr>
        </p15:guide>
        <p15:guide id="2" pos="217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3301"/>
    <a:srgbClr val="F58320"/>
    <a:srgbClr val="F5801F"/>
    <a:srgbClr val="B58D0B"/>
    <a:srgbClr val="5732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289" autoAdjust="0"/>
  </p:normalViewPr>
  <p:slideViewPr>
    <p:cSldViewPr>
      <p:cViewPr varScale="1">
        <p:scale>
          <a:sx n="57" d="100"/>
          <a:sy n="57" d="100"/>
        </p:scale>
        <p:origin x="1746"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90" d="100"/>
          <a:sy n="90" d="100"/>
        </p:scale>
        <p:origin x="-2022" y="1188"/>
      </p:cViewPr>
      <p:guideLst>
        <p:guide orient="horz" pos="3156"/>
        <p:guide pos="217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916043-46C9-49B1-A84C-AF000D46D3B8}"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ZA"/>
        </a:p>
      </dgm:t>
    </dgm:pt>
    <dgm:pt modelId="{6AF5EED7-7C53-48B0-BB7E-5DBD147A666F}">
      <dgm:prSet phldrT="[Text]"/>
      <dgm:spPr/>
      <dgm:t>
        <a:bodyPr/>
        <a:lstStyle/>
        <a:p>
          <a:r>
            <a:rPr lang="en-ZA" dirty="0" smtClean="0"/>
            <a:t>WWW</a:t>
          </a:r>
          <a:endParaRPr lang="en-ZA" dirty="0"/>
        </a:p>
      </dgm:t>
    </dgm:pt>
    <dgm:pt modelId="{41164EF1-93BD-44A1-96EC-F6324296824B}" type="parTrans" cxnId="{9783E929-5146-4001-A32B-7714415857D6}">
      <dgm:prSet/>
      <dgm:spPr/>
      <dgm:t>
        <a:bodyPr/>
        <a:lstStyle/>
        <a:p>
          <a:endParaRPr lang="en-ZA"/>
        </a:p>
      </dgm:t>
    </dgm:pt>
    <dgm:pt modelId="{49A6EDA3-635D-4C17-A755-58C9A11DE42B}" type="sibTrans" cxnId="{9783E929-5146-4001-A32B-7714415857D6}">
      <dgm:prSet/>
      <dgm:spPr/>
      <dgm:t>
        <a:bodyPr/>
        <a:lstStyle/>
        <a:p>
          <a:endParaRPr lang="en-ZA"/>
        </a:p>
      </dgm:t>
    </dgm:pt>
    <dgm:pt modelId="{52CBB1D4-4525-4179-A234-E886F5F53791}">
      <dgm:prSet phldrT="[Text]"/>
      <dgm:spPr/>
      <dgm:t>
        <a:bodyPr/>
        <a:lstStyle/>
        <a:p>
          <a:r>
            <a:rPr lang="en-ZA" dirty="0" smtClean="0"/>
            <a:t>Open access</a:t>
          </a:r>
          <a:endParaRPr lang="en-ZA" dirty="0"/>
        </a:p>
      </dgm:t>
    </dgm:pt>
    <dgm:pt modelId="{94AD2998-E404-42FB-8872-5716212AD2CE}" type="parTrans" cxnId="{F9C3960F-69CE-42DF-A2F1-6AC0FED85AE8}">
      <dgm:prSet/>
      <dgm:spPr/>
      <dgm:t>
        <a:bodyPr/>
        <a:lstStyle/>
        <a:p>
          <a:endParaRPr lang="en-ZA"/>
        </a:p>
      </dgm:t>
    </dgm:pt>
    <dgm:pt modelId="{C2D13A1B-CAD0-4266-8E00-CC88BF515727}" type="sibTrans" cxnId="{F9C3960F-69CE-42DF-A2F1-6AC0FED85AE8}">
      <dgm:prSet/>
      <dgm:spPr/>
      <dgm:t>
        <a:bodyPr/>
        <a:lstStyle/>
        <a:p>
          <a:endParaRPr lang="en-ZA"/>
        </a:p>
      </dgm:t>
    </dgm:pt>
    <dgm:pt modelId="{A78DB8AC-D830-4857-857C-E4370C1EC4DE}">
      <dgm:prSet phldrT="[Text]"/>
      <dgm:spPr/>
      <dgm:t>
        <a:bodyPr/>
        <a:lstStyle/>
        <a:p>
          <a:r>
            <a:rPr lang="en-ZA" dirty="0" smtClean="0"/>
            <a:t>Open content</a:t>
          </a:r>
          <a:endParaRPr lang="en-ZA" dirty="0"/>
        </a:p>
      </dgm:t>
    </dgm:pt>
    <dgm:pt modelId="{E77894CD-B640-4347-95FC-9FF9A3A8CE6C}" type="parTrans" cxnId="{D7A91951-6BC9-4428-9D69-BA0A8C4B23F2}">
      <dgm:prSet/>
      <dgm:spPr/>
      <dgm:t>
        <a:bodyPr/>
        <a:lstStyle/>
        <a:p>
          <a:endParaRPr lang="en-ZA"/>
        </a:p>
      </dgm:t>
    </dgm:pt>
    <dgm:pt modelId="{BB5D8DCF-EF83-46D3-AD17-69665E30AF52}" type="sibTrans" cxnId="{D7A91951-6BC9-4428-9D69-BA0A8C4B23F2}">
      <dgm:prSet/>
      <dgm:spPr/>
      <dgm:t>
        <a:bodyPr/>
        <a:lstStyle/>
        <a:p>
          <a:endParaRPr lang="en-ZA"/>
        </a:p>
      </dgm:t>
    </dgm:pt>
    <dgm:pt modelId="{9AF1F2F8-57F1-451E-9BA1-2C56A315A8D5}">
      <dgm:prSet phldrT="[Text]" custT="1"/>
      <dgm:spPr/>
      <dgm:t>
        <a:bodyPr/>
        <a:lstStyle/>
        <a:p>
          <a:r>
            <a:rPr lang="en-ZA" sz="2800" b="1" dirty="0" smtClean="0">
              <a:solidFill>
                <a:srgbClr val="FFFF00"/>
              </a:solidFill>
            </a:rPr>
            <a:t>OER</a:t>
          </a:r>
          <a:endParaRPr lang="en-ZA" sz="2800" b="1" dirty="0">
            <a:solidFill>
              <a:srgbClr val="FFFF00"/>
            </a:solidFill>
          </a:endParaRPr>
        </a:p>
      </dgm:t>
    </dgm:pt>
    <dgm:pt modelId="{A1FA24AB-DA5E-4DD7-A16E-084E1EC09A66}" type="parTrans" cxnId="{180ABC91-9042-4D03-95C6-CE979ADD1249}">
      <dgm:prSet/>
      <dgm:spPr/>
      <dgm:t>
        <a:bodyPr/>
        <a:lstStyle/>
        <a:p>
          <a:endParaRPr lang="en-ZA"/>
        </a:p>
      </dgm:t>
    </dgm:pt>
    <dgm:pt modelId="{BA02688E-D810-4287-AB4C-649D48F89014}" type="sibTrans" cxnId="{180ABC91-9042-4D03-95C6-CE979ADD1249}">
      <dgm:prSet/>
      <dgm:spPr/>
      <dgm:t>
        <a:bodyPr/>
        <a:lstStyle/>
        <a:p>
          <a:endParaRPr lang="en-ZA"/>
        </a:p>
      </dgm:t>
    </dgm:pt>
    <dgm:pt modelId="{83405C23-3682-4B0F-A561-A31643FB8B32}">
      <dgm:prSet/>
      <dgm:spPr/>
      <dgm:t>
        <a:bodyPr/>
        <a:lstStyle/>
        <a:p>
          <a:r>
            <a:rPr lang="en-ZA" dirty="0" smtClean="0"/>
            <a:t>OCW</a:t>
          </a:r>
          <a:endParaRPr lang="en-ZA" dirty="0"/>
        </a:p>
      </dgm:t>
    </dgm:pt>
    <dgm:pt modelId="{B2F98BB9-4337-4424-8C88-040F2AB17448}" type="parTrans" cxnId="{6CF4EE15-B86F-46E2-ABFF-FE0ECEFAA739}">
      <dgm:prSet/>
      <dgm:spPr/>
      <dgm:t>
        <a:bodyPr/>
        <a:lstStyle/>
        <a:p>
          <a:endParaRPr lang="en-ZA"/>
        </a:p>
      </dgm:t>
    </dgm:pt>
    <dgm:pt modelId="{5F61C9C2-7CF5-4157-A206-869A2464B192}" type="sibTrans" cxnId="{6CF4EE15-B86F-46E2-ABFF-FE0ECEFAA739}">
      <dgm:prSet/>
      <dgm:spPr/>
      <dgm:t>
        <a:bodyPr/>
        <a:lstStyle/>
        <a:p>
          <a:endParaRPr lang="en-ZA"/>
        </a:p>
      </dgm:t>
    </dgm:pt>
    <dgm:pt modelId="{3257D1AD-FF68-4871-98B1-4A8283CD8CE0}" type="pres">
      <dgm:prSet presAssocID="{B2916043-46C9-49B1-A84C-AF000D46D3B8}" presName="Name0" presStyleCnt="0">
        <dgm:presLayoutVars>
          <dgm:chMax val="7"/>
          <dgm:resizeHandles val="exact"/>
        </dgm:presLayoutVars>
      </dgm:prSet>
      <dgm:spPr/>
      <dgm:t>
        <a:bodyPr/>
        <a:lstStyle/>
        <a:p>
          <a:endParaRPr lang="en-ZA"/>
        </a:p>
      </dgm:t>
    </dgm:pt>
    <dgm:pt modelId="{BA547A5B-6F76-42D1-B8A8-53B2F6A03720}" type="pres">
      <dgm:prSet presAssocID="{B2916043-46C9-49B1-A84C-AF000D46D3B8}" presName="comp1" presStyleCnt="0"/>
      <dgm:spPr/>
    </dgm:pt>
    <dgm:pt modelId="{8A104764-8118-4605-9356-C9F33AC994B0}" type="pres">
      <dgm:prSet presAssocID="{B2916043-46C9-49B1-A84C-AF000D46D3B8}" presName="circle1" presStyleLbl="node1" presStyleIdx="0" presStyleCnt="5"/>
      <dgm:spPr/>
      <dgm:t>
        <a:bodyPr/>
        <a:lstStyle/>
        <a:p>
          <a:endParaRPr lang="en-ZA"/>
        </a:p>
      </dgm:t>
    </dgm:pt>
    <dgm:pt modelId="{4D986D79-ED0E-4428-B469-AC5F2C20FF92}" type="pres">
      <dgm:prSet presAssocID="{B2916043-46C9-49B1-A84C-AF000D46D3B8}" presName="c1text" presStyleLbl="node1" presStyleIdx="0" presStyleCnt="5">
        <dgm:presLayoutVars>
          <dgm:bulletEnabled val="1"/>
        </dgm:presLayoutVars>
      </dgm:prSet>
      <dgm:spPr/>
      <dgm:t>
        <a:bodyPr/>
        <a:lstStyle/>
        <a:p>
          <a:endParaRPr lang="en-ZA"/>
        </a:p>
      </dgm:t>
    </dgm:pt>
    <dgm:pt modelId="{F196AC7A-12E2-4ABC-9692-DF0B9C4321C9}" type="pres">
      <dgm:prSet presAssocID="{B2916043-46C9-49B1-A84C-AF000D46D3B8}" presName="comp2" presStyleCnt="0"/>
      <dgm:spPr/>
    </dgm:pt>
    <dgm:pt modelId="{010F4D1D-97AD-4E13-A069-0A84ACE8764B}" type="pres">
      <dgm:prSet presAssocID="{B2916043-46C9-49B1-A84C-AF000D46D3B8}" presName="circle2" presStyleLbl="node1" presStyleIdx="1" presStyleCnt="5"/>
      <dgm:spPr/>
      <dgm:t>
        <a:bodyPr/>
        <a:lstStyle/>
        <a:p>
          <a:endParaRPr lang="en-ZA"/>
        </a:p>
      </dgm:t>
    </dgm:pt>
    <dgm:pt modelId="{35FBAF63-BF24-4A9B-8B10-70338D155D8F}" type="pres">
      <dgm:prSet presAssocID="{B2916043-46C9-49B1-A84C-AF000D46D3B8}" presName="c2text" presStyleLbl="node1" presStyleIdx="1" presStyleCnt="5">
        <dgm:presLayoutVars>
          <dgm:bulletEnabled val="1"/>
        </dgm:presLayoutVars>
      </dgm:prSet>
      <dgm:spPr/>
      <dgm:t>
        <a:bodyPr/>
        <a:lstStyle/>
        <a:p>
          <a:endParaRPr lang="en-ZA"/>
        </a:p>
      </dgm:t>
    </dgm:pt>
    <dgm:pt modelId="{35B53E35-B114-4BC7-BBDC-4D2559F20B5D}" type="pres">
      <dgm:prSet presAssocID="{B2916043-46C9-49B1-A84C-AF000D46D3B8}" presName="comp3" presStyleCnt="0"/>
      <dgm:spPr/>
    </dgm:pt>
    <dgm:pt modelId="{B4E06B85-2AA5-4F64-A93E-E5E8A8AE6E66}" type="pres">
      <dgm:prSet presAssocID="{B2916043-46C9-49B1-A84C-AF000D46D3B8}" presName="circle3" presStyleLbl="node1" presStyleIdx="2" presStyleCnt="5"/>
      <dgm:spPr/>
      <dgm:t>
        <a:bodyPr/>
        <a:lstStyle/>
        <a:p>
          <a:endParaRPr lang="en-ZA"/>
        </a:p>
      </dgm:t>
    </dgm:pt>
    <dgm:pt modelId="{0EA21253-561C-492A-A9C0-3E8BE4ADEC1A}" type="pres">
      <dgm:prSet presAssocID="{B2916043-46C9-49B1-A84C-AF000D46D3B8}" presName="c3text" presStyleLbl="node1" presStyleIdx="2" presStyleCnt="5">
        <dgm:presLayoutVars>
          <dgm:bulletEnabled val="1"/>
        </dgm:presLayoutVars>
      </dgm:prSet>
      <dgm:spPr/>
      <dgm:t>
        <a:bodyPr/>
        <a:lstStyle/>
        <a:p>
          <a:endParaRPr lang="en-ZA"/>
        </a:p>
      </dgm:t>
    </dgm:pt>
    <dgm:pt modelId="{A0200A50-72F2-4C5C-B4C9-D0CB8D4406AD}" type="pres">
      <dgm:prSet presAssocID="{B2916043-46C9-49B1-A84C-AF000D46D3B8}" presName="comp4" presStyleCnt="0"/>
      <dgm:spPr/>
    </dgm:pt>
    <dgm:pt modelId="{672B46BD-04D1-4E81-AE86-74B505E7A383}" type="pres">
      <dgm:prSet presAssocID="{B2916043-46C9-49B1-A84C-AF000D46D3B8}" presName="circle4" presStyleLbl="node1" presStyleIdx="3" presStyleCnt="5"/>
      <dgm:spPr/>
      <dgm:t>
        <a:bodyPr/>
        <a:lstStyle/>
        <a:p>
          <a:endParaRPr lang="en-ZA"/>
        </a:p>
      </dgm:t>
    </dgm:pt>
    <dgm:pt modelId="{D9C63AA8-E417-4834-BB0A-7C77F1F9BF57}" type="pres">
      <dgm:prSet presAssocID="{B2916043-46C9-49B1-A84C-AF000D46D3B8}" presName="c4text" presStyleLbl="node1" presStyleIdx="3" presStyleCnt="5">
        <dgm:presLayoutVars>
          <dgm:bulletEnabled val="1"/>
        </dgm:presLayoutVars>
      </dgm:prSet>
      <dgm:spPr/>
      <dgm:t>
        <a:bodyPr/>
        <a:lstStyle/>
        <a:p>
          <a:endParaRPr lang="en-ZA"/>
        </a:p>
      </dgm:t>
    </dgm:pt>
    <dgm:pt modelId="{C36F6AEE-F7D8-4B35-B1A3-FBD73F7EEDBE}" type="pres">
      <dgm:prSet presAssocID="{B2916043-46C9-49B1-A84C-AF000D46D3B8}" presName="comp5" presStyleCnt="0"/>
      <dgm:spPr/>
    </dgm:pt>
    <dgm:pt modelId="{2273A631-86E7-430E-915F-6919CAE229EC}" type="pres">
      <dgm:prSet presAssocID="{B2916043-46C9-49B1-A84C-AF000D46D3B8}" presName="circle5" presStyleLbl="node1" presStyleIdx="4" presStyleCnt="5"/>
      <dgm:spPr/>
      <dgm:t>
        <a:bodyPr/>
        <a:lstStyle/>
        <a:p>
          <a:endParaRPr lang="en-ZA"/>
        </a:p>
      </dgm:t>
    </dgm:pt>
    <dgm:pt modelId="{E8A51607-FA7F-48D7-AD5C-5B322F84B681}" type="pres">
      <dgm:prSet presAssocID="{B2916043-46C9-49B1-A84C-AF000D46D3B8}" presName="c5text" presStyleLbl="node1" presStyleIdx="4" presStyleCnt="5">
        <dgm:presLayoutVars>
          <dgm:bulletEnabled val="1"/>
        </dgm:presLayoutVars>
      </dgm:prSet>
      <dgm:spPr/>
      <dgm:t>
        <a:bodyPr/>
        <a:lstStyle/>
        <a:p>
          <a:endParaRPr lang="en-ZA"/>
        </a:p>
      </dgm:t>
    </dgm:pt>
  </dgm:ptLst>
  <dgm:cxnLst>
    <dgm:cxn modelId="{F9A9A8BE-3250-4B69-BFC8-C7C57F9C3E45}" type="presOf" srcId="{9AF1F2F8-57F1-451E-9BA1-2C56A315A8D5}" destId="{672B46BD-04D1-4E81-AE86-74B505E7A383}" srcOrd="0" destOrd="0" presId="urn:microsoft.com/office/officeart/2005/8/layout/venn2"/>
    <dgm:cxn modelId="{6CF4EE15-B86F-46E2-ABFF-FE0ECEFAA739}" srcId="{B2916043-46C9-49B1-A84C-AF000D46D3B8}" destId="{83405C23-3682-4B0F-A561-A31643FB8B32}" srcOrd="4" destOrd="0" parTransId="{B2F98BB9-4337-4424-8C88-040F2AB17448}" sibTransId="{5F61C9C2-7CF5-4157-A206-869A2464B192}"/>
    <dgm:cxn modelId="{180ABC91-9042-4D03-95C6-CE979ADD1249}" srcId="{B2916043-46C9-49B1-A84C-AF000D46D3B8}" destId="{9AF1F2F8-57F1-451E-9BA1-2C56A315A8D5}" srcOrd="3" destOrd="0" parTransId="{A1FA24AB-DA5E-4DD7-A16E-084E1EC09A66}" sibTransId="{BA02688E-D810-4287-AB4C-649D48F89014}"/>
    <dgm:cxn modelId="{5FC91A38-08D5-4514-8A66-64A9C2254206}" type="presOf" srcId="{52CBB1D4-4525-4179-A234-E886F5F53791}" destId="{35FBAF63-BF24-4A9B-8B10-70338D155D8F}" srcOrd="1" destOrd="0" presId="urn:microsoft.com/office/officeart/2005/8/layout/venn2"/>
    <dgm:cxn modelId="{F9C3960F-69CE-42DF-A2F1-6AC0FED85AE8}" srcId="{B2916043-46C9-49B1-A84C-AF000D46D3B8}" destId="{52CBB1D4-4525-4179-A234-E886F5F53791}" srcOrd="1" destOrd="0" parTransId="{94AD2998-E404-42FB-8872-5716212AD2CE}" sibTransId="{C2D13A1B-CAD0-4266-8E00-CC88BF515727}"/>
    <dgm:cxn modelId="{221DFB6B-8EBC-4274-9EC4-05464F9466C6}" type="presOf" srcId="{52CBB1D4-4525-4179-A234-E886F5F53791}" destId="{010F4D1D-97AD-4E13-A069-0A84ACE8764B}" srcOrd="0" destOrd="0" presId="urn:microsoft.com/office/officeart/2005/8/layout/venn2"/>
    <dgm:cxn modelId="{9783E929-5146-4001-A32B-7714415857D6}" srcId="{B2916043-46C9-49B1-A84C-AF000D46D3B8}" destId="{6AF5EED7-7C53-48B0-BB7E-5DBD147A666F}" srcOrd="0" destOrd="0" parTransId="{41164EF1-93BD-44A1-96EC-F6324296824B}" sibTransId="{49A6EDA3-635D-4C17-A755-58C9A11DE42B}"/>
    <dgm:cxn modelId="{FFD45B8D-A3D5-456D-BA14-4FA4496C949D}" type="presOf" srcId="{B2916043-46C9-49B1-A84C-AF000D46D3B8}" destId="{3257D1AD-FF68-4871-98B1-4A8283CD8CE0}" srcOrd="0" destOrd="0" presId="urn:microsoft.com/office/officeart/2005/8/layout/venn2"/>
    <dgm:cxn modelId="{D7A91951-6BC9-4428-9D69-BA0A8C4B23F2}" srcId="{B2916043-46C9-49B1-A84C-AF000D46D3B8}" destId="{A78DB8AC-D830-4857-857C-E4370C1EC4DE}" srcOrd="2" destOrd="0" parTransId="{E77894CD-B640-4347-95FC-9FF9A3A8CE6C}" sibTransId="{BB5D8DCF-EF83-46D3-AD17-69665E30AF52}"/>
    <dgm:cxn modelId="{0D3F3541-DFDA-4405-9015-DB4ECE3453CF}" type="presOf" srcId="{9AF1F2F8-57F1-451E-9BA1-2C56A315A8D5}" destId="{D9C63AA8-E417-4834-BB0A-7C77F1F9BF57}" srcOrd="1" destOrd="0" presId="urn:microsoft.com/office/officeart/2005/8/layout/venn2"/>
    <dgm:cxn modelId="{38E674DE-EAB8-47E4-B07D-EA6A7AABFE6C}" type="presOf" srcId="{83405C23-3682-4B0F-A561-A31643FB8B32}" destId="{2273A631-86E7-430E-915F-6919CAE229EC}" srcOrd="0" destOrd="0" presId="urn:microsoft.com/office/officeart/2005/8/layout/venn2"/>
    <dgm:cxn modelId="{5C6DB302-8616-49E1-B405-F92B49540F58}" type="presOf" srcId="{A78DB8AC-D830-4857-857C-E4370C1EC4DE}" destId="{0EA21253-561C-492A-A9C0-3E8BE4ADEC1A}" srcOrd="1" destOrd="0" presId="urn:microsoft.com/office/officeart/2005/8/layout/venn2"/>
    <dgm:cxn modelId="{CAEEB677-6E49-4F77-B0FE-A23EC45B02BB}" type="presOf" srcId="{6AF5EED7-7C53-48B0-BB7E-5DBD147A666F}" destId="{8A104764-8118-4605-9356-C9F33AC994B0}" srcOrd="0" destOrd="0" presId="urn:microsoft.com/office/officeart/2005/8/layout/venn2"/>
    <dgm:cxn modelId="{76AED79C-10DB-4E47-8FB0-939BE79C3929}" type="presOf" srcId="{83405C23-3682-4B0F-A561-A31643FB8B32}" destId="{E8A51607-FA7F-48D7-AD5C-5B322F84B681}" srcOrd="1" destOrd="0" presId="urn:microsoft.com/office/officeart/2005/8/layout/venn2"/>
    <dgm:cxn modelId="{1DCD78F8-63DD-4841-B0B1-B4ADD974C7CD}" type="presOf" srcId="{A78DB8AC-D830-4857-857C-E4370C1EC4DE}" destId="{B4E06B85-2AA5-4F64-A93E-E5E8A8AE6E66}" srcOrd="0" destOrd="0" presId="urn:microsoft.com/office/officeart/2005/8/layout/venn2"/>
    <dgm:cxn modelId="{2A6F41C1-23B7-4324-B4DF-8D2BD07F8C56}" type="presOf" srcId="{6AF5EED7-7C53-48B0-BB7E-5DBD147A666F}" destId="{4D986D79-ED0E-4428-B469-AC5F2C20FF92}" srcOrd="1" destOrd="0" presId="urn:microsoft.com/office/officeart/2005/8/layout/venn2"/>
    <dgm:cxn modelId="{831064E2-3AE3-4743-B37E-F56FAD53610A}" type="presParOf" srcId="{3257D1AD-FF68-4871-98B1-4A8283CD8CE0}" destId="{BA547A5B-6F76-42D1-B8A8-53B2F6A03720}" srcOrd="0" destOrd="0" presId="urn:microsoft.com/office/officeart/2005/8/layout/venn2"/>
    <dgm:cxn modelId="{F0E831F5-6BD1-4647-8A78-B2B60A559E70}" type="presParOf" srcId="{BA547A5B-6F76-42D1-B8A8-53B2F6A03720}" destId="{8A104764-8118-4605-9356-C9F33AC994B0}" srcOrd="0" destOrd="0" presId="urn:microsoft.com/office/officeart/2005/8/layout/venn2"/>
    <dgm:cxn modelId="{F711A2FE-7338-4DA2-9850-B7DA5B1FB1AD}" type="presParOf" srcId="{BA547A5B-6F76-42D1-B8A8-53B2F6A03720}" destId="{4D986D79-ED0E-4428-B469-AC5F2C20FF92}" srcOrd="1" destOrd="0" presId="urn:microsoft.com/office/officeart/2005/8/layout/venn2"/>
    <dgm:cxn modelId="{9519698F-B842-42E7-B2E3-629648F6EB6B}" type="presParOf" srcId="{3257D1AD-FF68-4871-98B1-4A8283CD8CE0}" destId="{F196AC7A-12E2-4ABC-9692-DF0B9C4321C9}" srcOrd="1" destOrd="0" presId="urn:microsoft.com/office/officeart/2005/8/layout/venn2"/>
    <dgm:cxn modelId="{6B2E01A4-527D-4C5F-B76E-D33E80A0C582}" type="presParOf" srcId="{F196AC7A-12E2-4ABC-9692-DF0B9C4321C9}" destId="{010F4D1D-97AD-4E13-A069-0A84ACE8764B}" srcOrd="0" destOrd="0" presId="urn:microsoft.com/office/officeart/2005/8/layout/venn2"/>
    <dgm:cxn modelId="{0206D92D-BC57-49FB-9779-232063881786}" type="presParOf" srcId="{F196AC7A-12E2-4ABC-9692-DF0B9C4321C9}" destId="{35FBAF63-BF24-4A9B-8B10-70338D155D8F}" srcOrd="1" destOrd="0" presId="urn:microsoft.com/office/officeart/2005/8/layout/venn2"/>
    <dgm:cxn modelId="{34ADB22E-6950-48F7-8D15-EAA72850D6ED}" type="presParOf" srcId="{3257D1AD-FF68-4871-98B1-4A8283CD8CE0}" destId="{35B53E35-B114-4BC7-BBDC-4D2559F20B5D}" srcOrd="2" destOrd="0" presId="urn:microsoft.com/office/officeart/2005/8/layout/venn2"/>
    <dgm:cxn modelId="{E1388355-215A-4085-BA9F-EDC98F0C820E}" type="presParOf" srcId="{35B53E35-B114-4BC7-BBDC-4D2559F20B5D}" destId="{B4E06B85-2AA5-4F64-A93E-E5E8A8AE6E66}" srcOrd="0" destOrd="0" presId="urn:microsoft.com/office/officeart/2005/8/layout/venn2"/>
    <dgm:cxn modelId="{B03C4A4C-B6CB-4132-A6C5-B873F4E6D0CF}" type="presParOf" srcId="{35B53E35-B114-4BC7-BBDC-4D2559F20B5D}" destId="{0EA21253-561C-492A-A9C0-3E8BE4ADEC1A}" srcOrd="1" destOrd="0" presId="urn:microsoft.com/office/officeart/2005/8/layout/venn2"/>
    <dgm:cxn modelId="{3E3D76E6-6ADE-49AC-82C7-A4FDFE8689F5}" type="presParOf" srcId="{3257D1AD-FF68-4871-98B1-4A8283CD8CE0}" destId="{A0200A50-72F2-4C5C-B4C9-D0CB8D4406AD}" srcOrd="3" destOrd="0" presId="urn:microsoft.com/office/officeart/2005/8/layout/venn2"/>
    <dgm:cxn modelId="{55736D46-7F1D-4139-BE77-60D218BF4027}" type="presParOf" srcId="{A0200A50-72F2-4C5C-B4C9-D0CB8D4406AD}" destId="{672B46BD-04D1-4E81-AE86-74B505E7A383}" srcOrd="0" destOrd="0" presId="urn:microsoft.com/office/officeart/2005/8/layout/venn2"/>
    <dgm:cxn modelId="{3502D9CA-8D66-492D-A5A6-7FDFCBE56D78}" type="presParOf" srcId="{A0200A50-72F2-4C5C-B4C9-D0CB8D4406AD}" destId="{D9C63AA8-E417-4834-BB0A-7C77F1F9BF57}" srcOrd="1" destOrd="0" presId="urn:microsoft.com/office/officeart/2005/8/layout/venn2"/>
    <dgm:cxn modelId="{BDE70370-E89D-4704-9908-6646374F398E}" type="presParOf" srcId="{3257D1AD-FF68-4871-98B1-4A8283CD8CE0}" destId="{C36F6AEE-F7D8-4B35-B1A3-FBD73F7EEDBE}" srcOrd="4" destOrd="0" presId="urn:microsoft.com/office/officeart/2005/8/layout/venn2"/>
    <dgm:cxn modelId="{071504CC-F4A9-4AD4-8BFA-5094241E4356}" type="presParOf" srcId="{C36F6AEE-F7D8-4B35-B1A3-FBD73F7EEDBE}" destId="{2273A631-86E7-430E-915F-6919CAE229EC}" srcOrd="0" destOrd="0" presId="urn:microsoft.com/office/officeart/2005/8/layout/venn2"/>
    <dgm:cxn modelId="{6B8BCA05-C9A8-444F-8042-083A0E72AA6E}" type="presParOf" srcId="{C36F6AEE-F7D8-4B35-B1A3-FBD73F7EEDBE}" destId="{E8A51607-FA7F-48D7-AD5C-5B322F84B681}"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104764-8118-4605-9356-C9F33AC994B0}">
      <dsp:nvSpPr>
        <dsp:cNvPr id="0" name=""/>
        <dsp:cNvSpPr/>
      </dsp:nvSpPr>
      <dsp:spPr>
        <a:xfrm>
          <a:off x="2133600" y="0"/>
          <a:ext cx="3962400" cy="39624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ZA" sz="1300" kern="1200" dirty="0" smtClean="0"/>
            <a:t>WWW</a:t>
          </a:r>
          <a:endParaRPr lang="en-ZA" sz="1300" kern="1200" dirty="0"/>
        </a:p>
      </dsp:txBody>
      <dsp:txXfrm>
        <a:off x="3371850" y="198120"/>
        <a:ext cx="1485900" cy="396240"/>
      </dsp:txXfrm>
    </dsp:sp>
    <dsp:sp modelId="{010F4D1D-97AD-4E13-A069-0A84ACE8764B}">
      <dsp:nvSpPr>
        <dsp:cNvPr id="0" name=""/>
        <dsp:cNvSpPr/>
      </dsp:nvSpPr>
      <dsp:spPr>
        <a:xfrm>
          <a:off x="2430779" y="594359"/>
          <a:ext cx="3368040" cy="336804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ZA" sz="1300" kern="1200" dirty="0" smtClean="0"/>
            <a:t>Open access</a:t>
          </a:r>
          <a:endParaRPr lang="en-ZA" sz="1300" kern="1200" dirty="0"/>
        </a:p>
      </dsp:txBody>
      <dsp:txXfrm>
        <a:off x="3388566" y="788022"/>
        <a:ext cx="1452467" cy="387324"/>
      </dsp:txXfrm>
    </dsp:sp>
    <dsp:sp modelId="{B4E06B85-2AA5-4F64-A93E-E5E8A8AE6E66}">
      <dsp:nvSpPr>
        <dsp:cNvPr id="0" name=""/>
        <dsp:cNvSpPr/>
      </dsp:nvSpPr>
      <dsp:spPr>
        <a:xfrm>
          <a:off x="2727960" y="1188719"/>
          <a:ext cx="2773680" cy="277368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ZA" sz="1300" kern="1200" dirty="0" smtClean="0"/>
            <a:t>Open content</a:t>
          </a:r>
          <a:endParaRPr lang="en-ZA" sz="1300" kern="1200" dirty="0"/>
        </a:p>
      </dsp:txBody>
      <dsp:txXfrm>
        <a:off x="3397110" y="1380103"/>
        <a:ext cx="1435379" cy="382767"/>
      </dsp:txXfrm>
    </dsp:sp>
    <dsp:sp modelId="{672B46BD-04D1-4E81-AE86-74B505E7A383}">
      <dsp:nvSpPr>
        <dsp:cNvPr id="0" name=""/>
        <dsp:cNvSpPr/>
      </dsp:nvSpPr>
      <dsp:spPr>
        <a:xfrm>
          <a:off x="3025140" y="1783079"/>
          <a:ext cx="2179320" cy="21793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ZA" sz="2800" b="1" kern="1200" dirty="0" smtClean="0">
              <a:solidFill>
                <a:srgbClr val="FFFF00"/>
              </a:solidFill>
            </a:rPr>
            <a:t>OER</a:t>
          </a:r>
          <a:endParaRPr lang="en-ZA" sz="2800" b="1" kern="1200" dirty="0">
            <a:solidFill>
              <a:srgbClr val="FFFF00"/>
            </a:solidFill>
          </a:endParaRPr>
        </a:p>
      </dsp:txBody>
      <dsp:txXfrm>
        <a:off x="3526383" y="1979218"/>
        <a:ext cx="1176832" cy="392277"/>
      </dsp:txXfrm>
    </dsp:sp>
    <dsp:sp modelId="{2273A631-86E7-430E-915F-6919CAE229EC}">
      <dsp:nvSpPr>
        <dsp:cNvPr id="0" name=""/>
        <dsp:cNvSpPr/>
      </dsp:nvSpPr>
      <dsp:spPr>
        <a:xfrm>
          <a:off x="3322320" y="2377439"/>
          <a:ext cx="1584960" cy="158496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ZA" sz="1300" kern="1200" dirty="0" smtClean="0"/>
            <a:t>OCW</a:t>
          </a:r>
          <a:endParaRPr lang="en-ZA" sz="1300" kern="1200" dirty="0"/>
        </a:p>
      </dsp:txBody>
      <dsp:txXfrm>
        <a:off x="3554432" y="2773679"/>
        <a:ext cx="1120735" cy="792480"/>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fontAlgn="auto">
              <a:spcBef>
                <a:spcPts val="0"/>
              </a:spcBef>
              <a:spcAft>
                <a:spcPts val="0"/>
              </a:spcAft>
              <a:defRPr sz="1300">
                <a:latin typeface="+mn-lt"/>
              </a:defRPr>
            </a:lvl1pPr>
          </a:lstStyle>
          <a:p>
            <a:pPr>
              <a:defRPr/>
            </a:pPr>
            <a:endParaRPr lang="en-US"/>
          </a:p>
        </p:txBody>
      </p:sp>
      <p:sp>
        <p:nvSpPr>
          <p:cNvPr id="3" name="Date Placeholder 2"/>
          <p:cNvSpPr>
            <a:spLocks noGrp="1"/>
          </p:cNvSpPr>
          <p:nvPr>
            <p:ph type="dt" sz="quarter" idx="1"/>
          </p:nvPr>
        </p:nvSpPr>
        <p:spPr>
          <a:xfrm>
            <a:off x="3902075" y="0"/>
            <a:ext cx="2984500" cy="501650"/>
          </a:xfrm>
          <a:prstGeom prst="rect">
            <a:avLst/>
          </a:prstGeom>
        </p:spPr>
        <p:txBody>
          <a:bodyPr vert="horz" lIns="96616" tIns="48308" rIns="96616" bIns="48308" rtlCol="0"/>
          <a:lstStyle>
            <a:lvl1pPr algn="r" fontAlgn="auto">
              <a:spcBef>
                <a:spcPts val="0"/>
              </a:spcBef>
              <a:spcAft>
                <a:spcPts val="0"/>
              </a:spcAft>
              <a:defRPr sz="1300">
                <a:latin typeface="+mn-lt"/>
              </a:defRPr>
            </a:lvl1pPr>
          </a:lstStyle>
          <a:p>
            <a:pPr>
              <a:defRPr/>
            </a:pPr>
            <a:r>
              <a:rPr lang="en-GB"/>
              <a:t>21/11/2011</a:t>
            </a:r>
            <a:endParaRPr lang="en-US"/>
          </a:p>
        </p:txBody>
      </p:sp>
      <p:sp>
        <p:nvSpPr>
          <p:cNvPr id="4" name="Footer Placeholder 3"/>
          <p:cNvSpPr>
            <a:spLocks noGrp="1"/>
          </p:cNvSpPr>
          <p:nvPr>
            <p:ph type="ftr" sz="quarter" idx="2"/>
          </p:nvPr>
        </p:nvSpPr>
        <p:spPr>
          <a:xfrm>
            <a:off x="0" y="9517063"/>
            <a:ext cx="2984500" cy="501650"/>
          </a:xfrm>
          <a:prstGeom prst="rect">
            <a:avLst/>
          </a:prstGeom>
        </p:spPr>
        <p:txBody>
          <a:bodyPr vert="horz" lIns="96616" tIns="48308" rIns="96616" bIns="48308" rtlCol="0" anchor="b"/>
          <a:lstStyle>
            <a:lvl1pPr algn="l" fontAlgn="auto">
              <a:spcBef>
                <a:spcPts val="0"/>
              </a:spcBef>
              <a:spcAft>
                <a:spcPts val="0"/>
              </a:spcAft>
              <a:defRPr sz="1300">
                <a:latin typeface="+mn-lt"/>
              </a:defRPr>
            </a:lvl1pPr>
          </a:lstStyle>
          <a:p>
            <a:pPr>
              <a:defRPr/>
            </a:pPr>
            <a:endParaRPr lang="en-US"/>
          </a:p>
        </p:txBody>
      </p:sp>
      <p:sp>
        <p:nvSpPr>
          <p:cNvPr id="5" name="Slide Number Placeholder 4"/>
          <p:cNvSpPr>
            <a:spLocks noGrp="1"/>
          </p:cNvSpPr>
          <p:nvPr>
            <p:ph type="sldNum" sz="quarter" idx="3"/>
          </p:nvPr>
        </p:nvSpPr>
        <p:spPr>
          <a:xfrm>
            <a:off x="3902075" y="9517063"/>
            <a:ext cx="2984500" cy="501650"/>
          </a:xfrm>
          <a:prstGeom prst="rect">
            <a:avLst/>
          </a:prstGeom>
        </p:spPr>
        <p:txBody>
          <a:bodyPr vert="horz" lIns="96616" tIns="48308" rIns="96616" bIns="48308" rtlCol="0" anchor="b"/>
          <a:lstStyle>
            <a:lvl1pPr algn="r" fontAlgn="auto">
              <a:spcBef>
                <a:spcPts val="0"/>
              </a:spcBef>
              <a:spcAft>
                <a:spcPts val="0"/>
              </a:spcAft>
              <a:defRPr sz="1300">
                <a:latin typeface="+mn-lt"/>
              </a:defRPr>
            </a:lvl1pPr>
          </a:lstStyle>
          <a:p>
            <a:pPr>
              <a:defRPr/>
            </a:pPr>
            <a:fld id="{BA16845A-E157-4680-9FF1-DF13B20E19B2}" type="slidenum">
              <a:rPr lang="en-US"/>
              <a:pPr>
                <a:defRPr/>
              </a:pPr>
              <a:t>‹#›</a:t>
            </a:fld>
            <a:endParaRPr lang="en-US"/>
          </a:p>
        </p:txBody>
      </p:sp>
    </p:spTree>
    <p:extLst>
      <p:ext uri="{BB962C8B-B14F-4D97-AF65-F5344CB8AC3E}">
        <p14:creationId xmlns:p14="http://schemas.microsoft.com/office/powerpoint/2010/main" val="109209166"/>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a:defRPr sz="1300">
                <a:latin typeface="Arial" pitchFamily="34" charset="0"/>
              </a:defRPr>
            </a:lvl1pPr>
          </a:lstStyle>
          <a:p>
            <a:pPr>
              <a:defRPr/>
            </a:pPr>
            <a:endParaRPr lang="en-GB"/>
          </a:p>
        </p:txBody>
      </p:sp>
      <p:sp>
        <p:nvSpPr>
          <p:cNvPr id="3" name="Date Placeholder 2"/>
          <p:cNvSpPr>
            <a:spLocks noGrp="1"/>
          </p:cNvSpPr>
          <p:nvPr>
            <p:ph type="dt" idx="1"/>
          </p:nvPr>
        </p:nvSpPr>
        <p:spPr>
          <a:xfrm>
            <a:off x="3902075" y="0"/>
            <a:ext cx="2984500" cy="501650"/>
          </a:xfrm>
          <a:prstGeom prst="rect">
            <a:avLst/>
          </a:prstGeom>
        </p:spPr>
        <p:txBody>
          <a:bodyPr vert="horz" lIns="96616" tIns="48308" rIns="96616" bIns="48308" rtlCol="0"/>
          <a:lstStyle>
            <a:lvl1pPr algn="r">
              <a:defRPr sz="1300">
                <a:latin typeface="Arial" pitchFamily="34" charset="0"/>
              </a:defRPr>
            </a:lvl1pPr>
          </a:lstStyle>
          <a:p>
            <a:pPr>
              <a:defRPr/>
            </a:pPr>
            <a:r>
              <a:rPr lang="en-GB"/>
              <a:t>21/11/2011</a:t>
            </a:r>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pPr lvl="0"/>
            <a:endParaRPr lang="en-GB" noProof="0" smtClean="0"/>
          </a:p>
        </p:txBody>
      </p:sp>
      <p:sp>
        <p:nvSpPr>
          <p:cNvPr id="5" name="Notes Placeholder 4"/>
          <p:cNvSpPr>
            <a:spLocks noGrp="1"/>
          </p:cNvSpPr>
          <p:nvPr>
            <p:ph type="body" sz="quarter" idx="3"/>
          </p:nvPr>
        </p:nvSpPr>
        <p:spPr>
          <a:xfrm>
            <a:off x="688975" y="4759325"/>
            <a:ext cx="5510213" cy="4510088"/>
          </a:xfrm>
          <a:prstGeom prst="rect">
            <a:avLst/>
          </a:prstGeom>
        </p:spPr>
        <p:txBody>
          <a:bodyPr vert="horz" lIns="96616" tIns="48308" rIns="96616" bIns="4830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517063"/>
            <a:ext cx="2984500" cy="501650"/>
          </a:xfrm>
          <a:prstGeom prst="rect">
            <a:avLst/>
          </a:prstGeom>
        </p:spPr>
        <p:txBody>
          <a:bodyPr vert="horz" lIns="96616" tIns="48308" rIns="96616" bIns="48308" rtlCol="0" anchor="b"/>
          <a:lstStyle>
            <a:lvl1pPr algn="l">
              <a:defRPr sz="1300">
                <a:latin typeface="Arial" pitchFamily="34" charset="0"/>
              </a:defRPr>
            </a:lvl1pPr>
          </a:lstStyle>
          <a:p>
            <a:pPr>
              <a:defRPr/>
            </a:pPr>
            <a:endParaRPr lang="en-GB"/>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6616" tIns="48308" rIns="96616" bIns="48308" rtlCol="0" anchor="b"/>
          <a:lstStyle>
            <a:lvl1pPr algn="r">
              <a:defRPr sz="1300">
                <a:latin typeface="Arial" pitchFamily="34" charset="0"/>
              </a:defRPr>
            </a:lvl1pPr>
          </a:lstStyle>
          <a:p>
            <a:pPr>
              <a:defRPr/>
            </a:pPr>
            <a:fld id="{9DD301C9-C4B1-43C6-8507-5EFADED312B0}" type="slidenum">
              <a:rPr lang="en-GB"/>
              <a:pPr>
                <a:defRPr/>
              </a:pPr>
              <a:t>‹#›</a:t>
            </a:fld>
            <a:endParaRPr lang="en-GB"/>
          </a:p>
        </p:txBody>
      </p:sp>
    </p:spTree>
    <p:extLst>
      <p:ext uri="{BB962C8B-B14F-4D97-AF65-F5344CB8AC3E}">
        <p14:creationId xmlns:p14="http://schemas.microsoft.com/office/powerpoint/2010/main" val="725163747"/>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4E3F38CD-FB97-4B56-969B-9A9CA5C12683}" type="slidenum">
              <a:rPr lang="en-GB" smtClean="0"/>
              <a:pPr>
                <a:defRPr/>
              </a:pPr>
              <a:t>1</a:t>
            </a:fld>
            <a:endParaRPr lang="en-GB"/>
          </a:p>
        </p:txBody>
      </p:sp>
    </p:spTree>
    <p:extLst>
      <p:ext uri="{BB962C8B-B14F-4D97-AF65-F5344CB8AC3E}">
        <p14:creationId xmlns:p14="http://schemas.microsoft.com/office/powerpoint/2010/main" val="1980869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Text Box 1"/>
          <p:cNvSpPr>
            <a:spLocks noGrp="1" noRot="1" noChangeAspect="1" noChangeArrowheads="1" noTextEdit="1"/>
          </p:cNvSpPr>
          <p:nvPr>
            <p:ph type="sldImg"/>
          </p:nvPr>
        </p:nvSpPr>
        <p:spPr bwMode="auto">
          <a:xfrm>
            <a:off x="-363538" y="0"/>
            <a:ext cx="7616826" cy="5713413"/>
          </a:xfrm>
          <a:solidFill>
            <a:srgbClr val="FFFFFF"/>
          </a:solidFill>
          <a:ln>
            <a:solidFill>
              <a:srgbClr val="000000"/>
            </a:solidFill>
            <a:miter lim="800000"/>
            <a:headEnd/>
            <a:tailEnd/>
          </a:ln>
        </p:spPr>
      </p:sp>
      <p:sp>
        <p:nvSpPr>
          <p:cNvPr id="46083" name="Text Box 2"/>
          <p:cNvSpPr>
            <a:spLocks noGrp="1" noChangeArrowheads="1"/>
          </p:cNvSpPr>
          <p:nvPr>
            <p:ph type="body" idx="1"/>
          </p:nvPr>
        </p:nvSpPr>
        <p:spPr bwMode="auto">
          <a:xfrm>
            <a:off x="688817" y="4759643"/>
            <a:ext cx="5508936" cy="4509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numCol="1" anchor="ctr" anchorCtr="0" compatLnSpc="1">
            <a:prstTxWarp prst="textNoShape">
              <a:avLst/>
            </a:prstTxWarp>
          </a:bodyPr>
          <a:lstStyle/>
          <a:p>
            <a:endParaRPr lang="en-US" smtClean="0">
              <a:latin typeface="Times New Roman" pitchFamily="18" charset="0"/>
              <a:ea typeface="MS PGothic" pitchFamily="34" charset="-128"/>
              <a:cs typeface="Arial" pitchFamily="34" charset="0"/>
            </a:endParaRPr>
          </a:p>
        </p:txBody>
      </p:sp>
    </p:spTree>
    <p:extLst>
      <p:ext uri="{BB962C8B-B14F-4D97-AF65-F5344CB8AC3E}">
        <p14:creationId xmlns:p14="http://schemas.microsoft.com/office/powerpoint/2010/main" val="3417659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So not everything is OER!</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32</a:t>
            </a:fld>
            <a:endParaRPr lang="en-GB"/>
          </a:p>
        </p:txBody>
      </p:sp>
    </p:spTree>
    <p:extLst>
      <p:ext uri="{BB962C8B-B14F-4D97-AF65-F5344CB8AC3E}">
        <p14:creationId xmlns:p14="http://schemas.microsoft.com/office/powerpoint/2010/main" val="1719828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smtClean="0">
              <a:cs typeface="Arial" pitchFamily="34" charset="0"/>
            </a:endParaRP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85001" indent="-301923" eaLnBrk="0" hangingPunct="0">
              <a:defRPr>
                <a:solidFill>
                  <a:schemeClr val="tx1"/>
                </a:solidFill>
                <a:latin typeface="Arial" pitchFamily="34" charset="0"/>
              </a:defRPr>
            </a:lvl2pPr>
            <a:lvl3pPr marL="1207694" indent="-241539" eaLnBrk="0" hangingPunct="0">
              <a:defRPr>
                <a:solidFill>
                  <a:schemeClr val="tx1"/>
                </a:solidFill>
                <a:latin typeface="Arial" pitchFamily="34" charset="0"/>
              </a:defRPr>
            </a:lvl3pPr>
            <a:lvl4pPr marL="1690771" indent="-241539" eaLnBrk="0" hangingPunct="0">
              <a:defRPr>
                <a:solidFill>
                  <a:schemeClr val="tx1"/>
                </a:solidFill>
                <a:latin typeface="Arial" pitchFamily="34" charset="0"/>
              </a:defRPr>
            </a:lvl4pPr>
            <a:lvl5pPr marL="2173849" indent="-241539" eaLnBrk="0" hangingPunct="0">
              <a:defRPr>
                <a:solidFill>
                  <a:schemeClr val="tx1"/>
                </a:solidFill>
                <a:latin typeface="Arial" pitchFamily="34" charset="0"/>
              </a:defRPr>
            </a:lvl5pPr>
            <a:lvl6pPr marL="2656926" indent="-241539" defTabSz="483078" eaLnBrk="0" fontAlgn="base" hangingPunct="0">
              <a:spcBef>
                <a:spcPct val="0"/>
              </a:spcBef>
              <a:spcAft>
                <a:spcPct val="0"/>
              </a:spcAft>
              <a:defRPr>
                <a:solidFill>
                  <a:schemeClr val="tx1"/>
                </a:solidFill>
                <a:latin typeface="Arial" pitchFamily="34" charset="0"/>
              </a:defRPr>
            </a:lvl6pPr>
            <a:lvl7pPr marL="3140004" indent="-241539" defTabSz="483078" eaLnBrk="0" fontAlgn="base" hangingPunct="0">
              <a:spcBef>
                <a:spcPct val="0"/>
              </a:spcBef>
              <a:spcAft>
                <a:spcPct val="0"/>
              </a:spcAft>
              <a:defRPr>
                <a:solidFill>
                  <a:schemeClr val="tx1"/>
                </a:solidFill>
                <a:latin typeface="Arial" pitchFamily="34" charset="0"/>
              </a:defRPr>
            </a:lvl7pPr>
            <a:lvl8pPr marL="3623081" indent="-241539" defTabSz="483078" eaLnBrk="0" fontAlgn="base" hangingPunct="0">
              <a:spcBef>
                <a:spcPct val="0"/>
              </a:spcBef>
              <a:spcAft>
                <a:spcPct val="0"/>
              </a:spcAft>
              <a:defRPr>
                <a:solidFill>
                  <a:schemeClr val="tx1"/>
                </a:solidFill>
                <a:latin typeface="Arial" pitchFamily="34" charset="0"/>
              </a:defRPr>
            </a:lvl8pPr>
            <a:lvl9pPr marL="4106159" indent="-241539" defTabSz="483078"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B126EC1C-F461-47EC-99FD-A991EFBECCE6}" type="slidenum">
              <a:rPr lang="en-GB" smtClean="0"/>
              <a:pPr eaLnBrk="1" fontAlgn="base" hangingPunct="1">
                <a:spcBef>
                  <a:spcPct val="0"/>
                </a:spcBef>
                <a:spcAft>
                  <a:spcPct val="0"/>
                </a:spcAft>
              </a:pPr>
              <a:t>34</a:t>
            </a:fld>
            <a:endParaRPr lang="en-GB" smtClean="0"/>
          </a:p>
        </p:txBody>
      </p:sp>
    </p:spTree>
    <p:extLst>
      <p:ext uri="{BB962C8B-B14F-4D97-AF65-F5344CB8AC3E}">
        <p14:creationId xmlns:p14="http://schemas.microsoft.com/office/powerpoint/2010/main" val="2103044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9BE4931-EF61-4B9A-B4CD-AA78B6D7728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48164B-A6E2-4192-AA4B-1734DD772B6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bg>
      <p:bgPr shadeToTitle="1">
        <a:gradFill flip="none" rotWithShape="1">
          <a:gsLst>
            <a:gs pos="0">
              <a:schemeClr val="bg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pic>
        <p:nvPicPr>
          <p:cNvPr id="4" name="Picture 6" descr="logo_drafts v7 feb25.jpg"/>
          <p:cNvPicPr>
            <a:picLocks noChangeAspect="1"/>
          </p:cNvPicPr>
          <p:nvPr userDrawn="1"/>
        </p:nvPicPr>
        <p:blipFill>
          <a:blip r:embed="rId2" cstate="print"/>
          <a:srcRect l="7031" t="13235" r="67188" b="67068"/>
          <a:stretch>
            <a:fillRect/>
          </a:stretch>
        </p:blipFill>
        <p:spPr bwMode="auto">
          <a:xfrm>
            <a:off x="6786563" y="5786438"/>
            <a:ext cx="2357437" cy="1071562"/>
          </a:xfrm>
          <a:prstGeom prst="rect">
            <a:avLst/>
          </a:prstGeom>
          <a:noFill/>
          <a:ln w="9525">
            <a:noFill/>
            <a:miter lim="800000"/>
            <a:headEnd/>
            <a:tailEnd/>
          </a:ln>
        </p:spPr>
      </p:pic>
      <p:grpSp>
        <p:nvGrpSpPr>
          <p:cNvPr id="5" name="Group 24"/>
          <p:cNvGrpSpPr>
            <a:grpSpLocks/>
          </p:cNvGrpSpPr>
          <p:nvPr userDrawn="1"/>
        </p:nvGrpSpPr>
        <p:grpSpPr bwMode="auto">
          <a:xfrm>
            <a:off x="142875" y="142875"/>
            <a:ext cx="4000500" cy="4286250"/>
            <a:chOff x="642910" y="642918"/>
            <a:chExt cx="3633814" cy="3733824"/>
          </a:xfrm>
        </p:grpSpPr>
        <p:sp>
          <p:nvSpPr>
            <p:cNvPr id="6" name="Oval 5"/>
            <p:cNvSpPr/>
            <p:nvPr userDrawn="1"/>
          </p:nvSpPr>
          <p:spPr>
            <a:xfrm>
              <a:off x="642910" y="642918"/>
              <a:ext cx="2143140" cy="2143140"/>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7" name="Oval 6"/>
            <p:cNvSpPr/>
            <p:nvPr userDrawn="1"/>
          </p:nvSpPr>
          <p:spPr>
            <a:xfrm>
              <a:off x="2428860" y="3500438"/>
              <a:ext cx="838208" cy="876304"/>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8" name="Oval 7"/>
            <p:cNvSpPr/>
            <p:nvPr userDrawn="1"/>
          </p:nvSpPr>
          <p:spPr>
            <a:xfrm>
              <a:off x="2928926" y="2214554"/>
              <a:ext cx="838208" cy="876304"/>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9" name="Oval 8"/>
            <p:cNvSpPr/>
            <p:nvPr userDrawn="1"/>
          </p:nvSpPr>
          <p:spPr>
            <a:xfrm>
              <a:off x="2428860" y="2786058"/>
              <a:ext cx="571504" cy="528638"/>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0" name="Oval 9"/>
            <p:cNvSpPr/>
            <p:nvPr userDrawn="1"/>
          </p:nvSpPr>
          <p:spPr>
            <a:xfrm>
              <a:off x="3929058" y="1928802"/>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1" name="Oval 10"/>
            <p:cNvSpPr/>
            <p:nvPr userDrawn="1"/>
          </p:nvSpPr>
          <p:spPr>
            <a:xfrm>
              <a:off x="3143240" y="321468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2" name="Oval 11"/>
            <p:cNvSpPr/>
            <p:nvPr userDrawn="1"/>
          </p:nvSpPr>
          <p:spPr>
            <a:xfrm>
              <a:off x="2786050" y="107154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3" name="Oval 12"/>
            <p:cNvSpPr/>
            <p:nvPr userDrawn="1"/>
          </p:nvSpPr>
          <p:spPr>
            <a:xfrm>
              <a:off x="2071670" y="3214686"/>
              <a:ext cx="347666" cy="385762"/>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14" name="Oval 13"/>
            <p:cNvSpPr/>
            <p:nvPr userDrawn="1"/>
          </p:nvSpPr>
          <p:spPr>
            <a:xfrm>
              <a:off x="2928926" y="1643050"/>
              <a:ext cx="571504" cy="528638"/>
            </a:xfrm>
            <a:prstGeom prst="ellipse">
              <a:avLst/>
            </a:prstGeom>
            <a:no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2" name="Title 1"/>
          <p:cNvSpPr>
            <a:spLocks noGrp="1"/>
          </p:cNvSpPr>
          <p:nvPr>
            <p:ph type="ctrTitle"/>
          </p:nvPr>
        </p:nvSpPr>
        <p:spPr>
          <a:xfrm>
            <a:off x="685800" y="2130425"/>
            <a:ext cx="7772400" cy="1470025"/>
          </a:xfrm>
        </p:spPr>
        <p:txBody>
          <a:bodyPr>
            <a:noAutofit/>
          </a:bodyPr>
          <a:lstStyle>
            <a:lvl1pPr algn="r">
              <a:defRPr sz="6000">
                <a:solidFill>
                  <a:srgbClr val="F58320"/>
                </a:solidFill>
                <a:effectLst>
                  <a:outerShdw blurRad="38100" dist="38100" dir="2700000" algn="tl">
                    <a:srgbClr val="000000">
                      <a:alpha val="43137"/>
                    </a:srgbClr>
                  </a:outerShdw>
                </a:effectLst>
                <a:latin typeface="Arial Rounded MT Bold"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7058052" cy="1752600"/>
          </a:xfrm>
        </p:spPr>
        <p:txBody>
          <a:bodyPr/>
          <a:lstStyle>
            <a:lvl1pPr marL="0" indent="0" algn="r">
              <a:buNone/>
              <a:defRPr>
                <a:solidFill>
                  <a:srgbClr val="573301"/>
                </a:solidFill>
                <a:latin typeface="Arial Rounded MT Bol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15" name="Slide Number Placeholder 8"/>
          <p:cNvSpPr>
            <a:spLocks noGrp="1"/>
          </p:cNvSpPr>
          <p:nvPr>
            <p:ph type="sldNum" sz="quarter" idx="10"/>
          </p:nvPr>
        </p:nvSpPr>
        <p:spPr/>
        <p:txBody>
          <a:bodyPr/>
          <a:lstStyle>
            <a:lvl1pPr algn="r">
              <a:defRPr baseline="0">
                <a:solidFill>
                  <a:srgbClr val="573301"/>
                </a:solidFill>
              </a:defRPr>
            </a:lvl1pPr>
          </a:lstStyle>
          <a:p>
            <a:pPr>
              <a:defRPr/>
            </a:pPr>
            <a:fld id="{1950EFE4-E3CE-40D4-8161-183A92BDDD6C}" type="slidenum">
              <a:rPr lang="en-GB"/>
              <a:pPr>
                <a:defRPr/>
              </a:pPr>
              <a:t>‹#›</a:t>
            </a:fld>
            <a:endParaRPr lang="en-GB" dirty="0"/>
          </a:p>
        </p:txBody>
      </p:sp>
      <p:sp>
        <p:nvSpPr>
          <p:cNvPr id="16" name="Date Placeholder 3"/>
          <p:cNvSpPr>
            <a:spLocks noGrp="1"/>
          </p:cNvSpPr>
          <p:nvPr>
            <p:ph type="dt" sz="half" idx="11"/>
          </p:nvPr>
        </p:nvSpPr>
        <p:spPr/>
        <p:txBody>
          <a:bodyPr/>
          <a:lstStyle>
            <a:lvl1pPr algn="l">
              <a:defRPr sz="1200">
                <a:solidFill>
                  <a:srgbClr val="B38C0B"/>
                </a:solidFill>
                <a:latin typeface="Arial Rounded MT Bold" pitchFamily="34" charset="0"/>
              </a:defRPr>
            </a:lvl1pPr>
          </a:lstStyle>
          <a:p>
            <a:pPr>
              <a:defRPr/>
            </a:pPr>
            <a:endParaRPr lang="en-GB" dirty="0"/>
          </a:p>
        </p:txBody>
      </p:sp>
      <p:sp>
        <p:nvSpPr>
          <p:cNvPr id="17" name="Footer Placeholder 4"/>
          <p:cNvSpPr>
            <a:spLocks noGrp="1"/>
          </p:cNvSpPr>
          <p:nvPr>
            <p:ph type="ftr" sz="quarter" idx="12"/>
          </p:nvPr>
        </p:nvSpPr>
        <p:spPr/>
        <p:txBody>
          <a:bodyPr/>
          <a:lstStyle>
            <a:lvl1pPr algn="ctr">
              <a:defRPr sz="1200">
                <a:solidFill>
                  <a:srgbClr val="B38C0B"/>
                </a:solidFill>
                <a:latin typeface="Arial Rounded MT Bold" pitchFamily="34" charset="0"/>
              </a:defRPr>
            </a:lvl1pPr>
          </a:lstStyle>
          <a:p>
            <a:pPr>
              <a:defRPr/>
            </a:pP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buClr>
                <a:srgbClr val="F58320"/>
              </a:buClr>
              <a:buSzPct val="85000"/>
              <a:buFont typeface="Wingdings" pitchFamily="2" charset="2"/>
              <a:buChar char="v"/>
              <a:defRPr/>
            </a:lvl2pPr>
            <a:lvl3pPr>
              <a:buClr>
                <a:srgbClr val="F58320"/>
              </a:buClr>
              <a:buSzPct val="85000"/>
              <a:buFont typeface="Wingdings" pitchFamily="2" charset="2"/>
              <a:buChar char="v"/>
              <a:defRPr/>
            </a:lvl3pPr>
            <a:lvl4pPr>
              <a:buClr>
                <a:srgbClr val="F58320"/>
              </a:buClr>
              <a:buSzPct val="85000"/>
              <a:buFont typeface="Wingdings" pitchFamily="2" charset="2"/>
              <a:buChar char="v"/>
              <a:defRPr/>
            </a:lvl4pPr>
            <a:lvl5pPr>
              <a:buClr>
                <a:srgbClr val="F58320"/>
              </a:buClr>
              <a:buSzPct val="85000"/>
              <a:buFont typeface="Wingdings" pitchFamily="2" charset="2"/>
              <a:buChar char="v"/>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lgn="l">
              <a:defRPr/>
            </a:lvl1pPr>
          </a:lstStyle>
          <a:p>
            <a:pPr>
              <a:defRPr/>
            </a:pPr>
            <a:fld id="{1CCFC18E-655F-4B54-9774-599234E7ADB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7FB4D2-CB21-4612-B8B3-7DCD8447168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E276CC3-2D46-462B-8178-0D12D07E0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2378693-E414-4B41-9DF8-661A8C66C1B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5B60557A-7753-42D2-AA88-5FF66885EAF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D822582-5761-49B7-B596-7CEC95A594D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4DA64B9-56F8-4AE5-B8B5-7CD801C59C6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08F19E7-68CF-4385-A8CA-BE8E7D8B3BF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 name="Text Placeholder 2"/>
          <p:cNvSpPr>
            <a:spLocks noGrp="1"/>
          </p:cNvSpPr>
          <p:nvPr>
            <p:ph type="body" idx="1"/>
          </p:nvPr>
        </p:nvSpPr>
        <p:spPr bwMode="auto">
          <a:xfrm>
            <a:off x="457200" y="1600200"/>
            <a:ext cx="82296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566EC97-2466-464D-88B6-8435D9D972E7}" type="slidenum">
              <a:rPr lang="en-US"/>
              <a:pPr>
                <a:defRPr/>
              </a:pPr>
              <a:t>‹#›</a:t>
            </a:fld>
            <a:endParaRPr lang="en-US"/>
          </a:p>
        </p:txBody>
      </p:sp>
      <p:sp>
        <p:nvSpPr>
          <p:cNvPr id="8" name="Rectangle 7"/>
          <p:cNvSpPr/>
          <p:nvPr userDrawn="1"/>
        </p:nvSpPr>
        <p:spPr>
          <a:xfrm>
            <a:off x="0" y="5786438"/>
            <a:ext cx="9144000" cy="1071562"/>
          </a:xfrm>
          <a:prstGeom prst="rect">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Date Placeholder 13"/>
          <p:cNvSpPr txBox="1">
            <a:spLocks/>
          </p:cNvSpPr>
          <p:nvPr userDrawn="1"/>
        </p:nvSpPr>
        <p:spPr>
          <a:xfrm>
            <a:off x="0" y="6492875"/>
            <a:ext cx="4276725" cy="365125"/>
          </a:xfrm>
          <a:prstGeom prst="rect">
            <a:avLst/>
          </a:prstGeom>
        </p:spPr>
        <p:txBody>
          <a:bodyPr anchor="b"/>
          <a:lstStyle>
            <a:lvl1pPr algn="l" eaLnBrk="1" latinLnBrk="0" hangingPunct="1">
              <a:defRPr kumimoji="0" sz="1000">
                <a:solidFill>
                  <a:schemeClr val="tx1">
                    <a:shade val="50000"/>
                  </a:schemeClr>
                </a:solidFill>
              </a:defRPr>
            </a:lvl1pPr>
          </a:lstStyle>
          <a:p>
            <a:pPr fontAlgn="auto">
              <a:spcBef>
                <a:spcPts val="0"/>
              </a:spcBef>
              <a:spcAft>
                <a:spcPts val="0"/>
              </a:spcAft>
              <a:defRPr/>
            </a:pPr>
            <a:endParaRPr lang="en-GB" sz="1200" dirty="0" smtClean="0">
              <a:solidFill>
                <a:srgbClr val="B58D0B"/>
              </a:solidFill>
              <a:latin typeface="Arial Rounded MT Bold" pitchFamily="34" charset="0"/>
            </a:endParaRPr>
          </a:p>
          <a:p>
            <a:pPr fontAlgn="auto">
              <a:spcBef>
                <a:spcPts val="0"/>
              </a:spcBef>
              <a:spcAft>
                <a:spcPts val="0"/>
              </a:spcAft>
              <a:defRPr/>
            </a:pPr>
            <a:endParaRPr lang="en-GB" dirty="0" smtClean="0">
              <a:solidFill>
                <a:schemeClr val="bg2">
                  <a:lumMod val="50000"/>
                </a:schemeClr>
              </a:solidFill>
              <a:latin typeface="+mn-lt"/>
            </a:endParaRPr>
          </a:p>
          <a:p>
            <a:pPr fontAlgn="auto">
              <a:spcBef>
                <a:spcPts val="0"/>
              </a:spcBef>
              <a:spcAft>
                <a:spcPts val="0"/>
              </a:spcAft>
              <a:defRPr/>
            </a:pPr>
            <a:endParaRPr lang="en-GB" dirty="0">
              <a:solidFill>
                <a:schemeClr val="bg2">
                  <a:lumMod val="50000"/>
                </a:schemeClr>
              </a:solidFill>
              <a:latin typeface="+mn-lt"/>
            </a:endParaRPr>
          </a:p>
        </p:txBody>
      </p:sp>
      <p:sp>
        <p:nvSpPr>
          <p:cNvPr id="10" name="Slide Number Placeholder 22"/>
          <p:cNvSpPr txBox="1">
            <a:spLocks/>
          </p:cNvSpPr>
          <p:nvPr userDrawn="1"/>
        </p:nvSpPr>
        <p:spPr>
          <a:xfrm>
            <a:off x="7924800" y="6416675"/>
            <a:ext cx="762000" cy="365125"/>
          </a:xfrm>
          <a:prstGeom prst="rect">
            <a:avLst/>
          </a:prstGeom>
        </p:spPr>
        <p:txBody>
          <a:bodyPr lIns="0" rIns="0" anchor="b"/>
          <a:lstStyle>
            <a:lvl1pPr algn="r" eaLnBrk="1" latinLnBrk="0" hangingPunct="1">
              <a:defRPr kumimoji="0" sz="1200">
                <a:solidFill>
                  <a:schemeClr val="tx1">
                    <a:shade val="50000"/>
                  </a:schemeClr>
                </a:solidFill>
              </a:defRPr>
            </a:lvl1pPr>
          </a:lstStyle>
          <a:p>
            <a:pPr fontAlgn="auto">
              <a:spcBef>
                <a:spcPts val="0"/>
              </a:spcBef>
              <a:spcAft>
                <a:spcPts val="0"/>
              </a:spcAft>
              <a:defRPr/>
            </a:pPr>
            <a:fld id="{B6BDF520-AA79-422F-87F2-4ED78819377A}" type="slidenum">
              <a:rPr lang="en-GB" smtClean="0">
                <a:latin typeface="+mn-lt"/>
              </a:rPr>
              <a:pPr fontAlgn="auto">
                <a:spcBef>
                  <a:spcPts val="0"/>
                </a:spcBef>
                <a:spcAft>
                  <a:spcPts val="0"/>
                </a:spcAft>
                <a:defRPr/>
              </a:pPr>
              <a:t>‹#›</a:t>
            </a:fld>
            <a:endParaRPr lang="en-GB">
              <a:latin typeface="+mn-lt"/>
            </a:endParaRPr>
          </a:p>
        </p:txBody>
      </p:sp>
      <p:pic>
        <p:nvPicPr>
          <p:cNvPr id="1034" name="Picture 6" descr="logo_drafts v7 feb25.jpg"/>
          <p:cNvPicPr>
            <a:picLocks noChangeAspect="1"/>
          </p:cNvPicPr>
          <p:nvPr userDrawn="1"/>
        </p:nvPicPr>
        <p:blipFill>
          <a:blip r:embed="rId14" cstate="print"/>
          <a:srcRect l="7031" t="13235" r="67188" b="67068"/>
          <a:stretch>
            <a:fillRect/>
          </a:stretch>
        </p:blipFill>
        <p:spPr bwMode="auto">
          <a:xfrm>
            <a:off x="6786563" y="5786438"/>
            <a:ext cx="2357437" cy="1071562"/>
          </a:xfrm>
          <a:prstGeom prst="rect">
            <a:avLst/>
          </a:prstGeom>
          <a:noFill/>
          <a:ln w="9525">
            <a:noFill/>
            <a:miter lim="800000"/>
            <a:headEnd/>
            <a:tailEnd/>
          </a:ln>
        </p:spPr>
      </p:pic>
      <p:pic>
        <p:nvPicPr>
          <p:cNvPr id="1035" name="Picture 7" descr="C:\Users\Catherine\Pictures\OER Africa\SAIDE logo.jpg"/>
          <p:cNvPicPr>
            <a:picLocks noChangeAspect="1" noChangeArrowheads="1"/>
          </p:cNvPicPr>
          <p:nvPr userDrawn="1"/>
        </p:nvPicPr>
        <p:blipFill>
          <a:blip r:embed="rId15" cstate="print"/>
          <a:srcRect/>
          <a:stretch>
            <a:fillRect/>
          </a:stretch>
        </p:blipFill>
        <p:spPr bwMode="auto">
          <a:xfrm>
            <a:off x="228600" y="5943600"/>
            <a:ext cx="1905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81" r:id="rId1"/>
    <p:sldLayoutId id="2147484282"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3" r:id="rId12"/>
  </p:sldLayoutIdLst>
  <p:hf hdr="0" ftr="0" dt="0"/>
  <p:txStyles>
    <p:titleStyle>
      <a:lvl1pPr algn="r" rtl="0" eaLnBrk="0" fontAlgn="base" hangingPunct="0">
        <a:spcBef>
          <a:spcPct val="0"/>
        </a:spcBef>
        <a:spcAft>
          <a:spcPct val="0"/>
        </a:spcAft>
        <a:defRPr sz="3600" kern="1200">
          <a:solidFill>
            <a:srgbClr val="F5801F"/>
          </a:solidFill>
          <a:effectLst>
            <a:outerShdw blurRad="38100" dist="38100" dir="2700000" algn="tl">
              <a:srgbClr val="000000">
                <a:alpha val="43137"/>
              </a:srgbClr>
            </a:outerShdw>
          </a:effectLst>
          <a:latin typeface="Arial Rounded MT Bold" pitchFamily="34" charset="0"/>
          <a:ea typeface="+mj-ea"/>
          <a:cs typeface="+mj-cs"/>
        </a:defRPr>
      </a:lvl1pPr>
      <a:lvl2pPr algn="r" rtl="0" eaLnBrk="0" fontAlgn="base" hangingPunct="0">
        <a:spcBef>
          <a:spcPct val="0"/>
        </a:spcBef>
        <a:spcAft>
          <a:spcPct val="0"/>
        </a:spcAft>
        <a:defRPr sz="3600">
          <a:solidFill>
            <a:srgbClr val="F5801F"/>
          </a:solidFill>
          <a:latin typeface="Arial Rounded MT Bold" pitchFamily="34" charset="0"/>
        </a:defRPr>
      </a:lvl2pPr>
      <a:lvl3pPr algn="r" rtl="0" eaLnBrk="0" fontAlgn="base" hangingPunct="0">
        <a:spcBef>
          <a:spcPct val="0"/>
        </a:spcBef>
        <a:spcAft>
          <a:spcPct val="0"/>
        </a:spcAft>
        <a:defRPr sz="3600">
          <a:solidFill>
            <a:srgbClr val="F5801F"/>
          </a:solidFill>
          <a:latin typeface="Arial Rounded MT Bold" pitchFamily="34" charset="0"/>
        </a:defRPr>
      </a:lvl3pPr>
      <a:lvl4pPr algn="r" rtl="0" eaLnBrk="0" fontAlgn="base" hangingPunct="0">
        <a:spcBef>
          <a:spcPct val="0"/>
        </a:spcBef>
        <a:spcAft>
          <a:spcPct val="0"/>
        </a:spcAft>
        <a:defRPr sz="3600">
          <a:solidFill>
            <a:srgbClr val="F5801F"/>
          </a:solidFill>
          <a:latin typeface="Arial Rounded MT Bold" pitchFamily="34" charset="0"/>
        </a:defRPr>
      </a:lvl4pPr>
      <a:lvl5pPr algn="r" rtl="0" eaLnBrk="0" fontAlgn="base" hangingPunct="0">
        <a:spcBef>
          <a:spcPct val="0"/>
        </a:spcBef>
        <a:spcAft>
          <a:spcPct val="0"/>
        </a:spcAft>
        <a:defRPr sz="3600">
          <a:solidFill>
            <a:srgbClr val="F5801F"/>
          </a:solidFill>
          <a:latin typeface="Arial Rounded MT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573201"/>
          </a:solidFill>
          <a:latin typeface="Arial Rounded MT Bold"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3pPr>
      <a:lvl4pPr marL="16002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4pPr>
      <a:lvl5pPr marL="20574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folksemantic.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intute.ac.uk/"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discovered.creativecommons.org/search/" TargetMode="External"/><Relationship Id="rId7" Type="http://schemas.openxmlformats.org/officeDocument/2006/relationships/hyperlink" Target="http://www.jiscdigitalmedia.ac.uk/crossmedia/advice/finding-video-audio-and-images-online/#creative-commons" TargetMode="External"/><Relationship Id="rId2" Type="http://schemas.openxmlformats.org/officeDocument/2006/relationships/hyperlink" Target="http://www.temoa.info/" TargetMode="External"/><Relationship Id="rId1" Type="http://schemas.openxmlformats.org/officeDocument/2006/relationships/slideLayout" Target="../slideLayouts/slideLayout2.xml"/><Relationship Id="rId6" Type="http://schemas.openxmlformats.org/officeDocument/2006/relationships/hyperlink" Target="http://edtechpost.wikispaces.com/OER+Dynamic+Search+Engine" TargetMode="External"/><Relationship Id="rId5" Type="http://schemas.openxmlformats.org/officeDocument/2006/relationships/hyperlink" Target="http://www.col.org/resources/crsMaterials/Pages/OCW-OER.aspx" TargetMode="External"/><Relationship Id="rId4" Type="http://schemas.openxmlformats.org/officeDocument/2006/relationships/hyperlink" Target="http://www.jorum.ac.uk/"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catherine.ngugi@gmail.com"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hyperlink" Target="http://creativecommons.org/licenses/by/3.0/" TargetMode="External"/><Relationship Id="rId4" Type="http://schemas.openxmlformats.org/officeDocument/2006/relationships/hyperlink" Target="mailto:tonym@vodamail.co.z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learn.creativecommons.org/" TargetMode="Externa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4"/>
          <p:cNvGrpSpPr>
            <a:grpSpLocks/>
          </p:cNvGrpSpPr>
          <p:nvPr/>
        </p:nvGrpSpPr>
        <p:grpSpPr bwMode="auto">
          <a:xfrm>
            <a:off x="381000" y="381000"/>
            <a:ext cx="4000500" cy="4286250"/>
            <a:chOff x="642910" y="642918"/>
            <a:chExt cx="3633814" cy="3733824"/>
          </a:xfrm>
          <a:gradFill flip="none" rotWithShape="1">
            <a:gsLst>
              <a:gs pos="0">
                <a:srgbClr val="573301"/>
              </a:gs>
              <a:gs pos="50000">
                <a:schemeClr val="accent3">
                  <a:lumMod val="75000"/>
                </a:schemeClr>
              </a:gs>
              <a:gs pos="100000">
                <a:schemeClr val="accent1">
                  <a:tint val="23500"/>
                  <a:satMod val="160000"/>
                </a:schemeClr>
              </a:gs>
            </a:gsLst>
            <a:lin ang="10800000" scaled="1"/>
            <a:tileRect/>
          </a:gradFill>
          <a:effectLst>
            <a:outerShdw blurRad="76200" dist="12700" dir="2700000" sy="-23000" kx="-800400" algn="bl" rotWithShape="0">
              <a:prstClr val="black">
                <a:alpha val="20000"/>
              </a:prstClr>
            </a:outerShdw>
          </a:effectLst>
          <a:scene3d>
            <a:camera prst="perspectiveFront"/>
            <a:lightRig rig="sunset" dir="t"/>
          </a:scene3d>
        </p:grpSpPr>
        <p:sp>
          <p:nvSpPr>
            <p:cNvPr id="5" name="Oval 4"/>
            <p:cNvSpPr/>
            <p:nvPr/>
          </p:nvSpPr>
          <p:spPr>
            <a:xfrm>
              <a:off x="642910" y="642918"/>
              <a:ext cx="2143140" cy="2143140"/>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6" name="Oval 5"/>
            <p:cNvSpPr/>
            <p:nvPr/>
          </p:nvSpPr>
          <p:spPr>
            <a:xfrm>
              <a:off x="2428860" y="3500438"/>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7" name="Oval 6"/>
            <p:cNvSpPr/>
            <p:nvPr/>
          </p:nvSpPr>
          <p:spPr>
            <a:xfrm>
              <a:off x="2928926" y="2214554"/>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8" name="Oval 7"/>
            <p:cNvSpPr/>
            <p:nvPr/>
          </p:nvSpPr>
          <p:spPr>
            <a:xfrm>
              <a:off x="2428860" y="2786058"/>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9" name="Oval 8"/>
            <p:cNvSpPr/>
            <p:nvPr/>
          </p:nvSpPr>
          <p:spPr>
            <a:xfrm>
              <a:off x="3929058" y="1928802"/>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innerShdw blurRad="63500" dist="50800" dir="18900000">
                <a:prstClr val="black">
                  <a:alpha val="50000"/>
                </a:prstClr>
              </a:innerShdw>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solidFill>
                  <a:srgbClr val="F58320"/>
                </a:solidFill>
              </a:endParaRPr>
            </a:p>
          </p:txBody>
        </p:sp>
        <p:sp>
          <p:nvSpPr>
            <p:cNvPr id="10" name="Oval 9"/>
            <p:cNvSpPr/>
            <p:nvPr/>
          </p:nvSpPr>
          <p:spPr>
            <a:xfrm>
              <a:off x="314324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1" name="Oval 10"/>
            <p:cNvSpPr/>
            <p:nvPr/>
          </p:nvSpPr>
          <p:spPr>
            <a:xfrm>
              <a:off x="2786050" y="107154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2" name="Oval 11"/>
            <p:cNvSpPr/>
            <p:nvPr/>
          </p:nvSpPr>
          <p:spPr>
            <a:xfrm>
              <a:off x="207167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sp>
          <p:nvSpPr>
            <p:cNvPr id="13" name="Oval 12"/>
            <p:cNvSpPr/>
            <p:nvPr/>
          </p:nvSpPr>
          <p:spPr>
            <a:xfrm>
              <a:off x="2928926" y="1643050"/>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B58D0B"/>
                </a:solidFill>
              </a:endParaRPr>
            </a:p>
          </p:txBody>
        </p:sp>
      </p:grpSp>
      <p:sp>
        <p:nvSpPr>
          <p:cNvPr id="2" name="Title 1"/>
          <p:cNvSpPr txBox="1">
            <a:spLocks/>
          </p:cNvSpPr>
          <p:nvPr/>
        </p:nvSpPr>
        <p:spPr>
          <a:xfrm>
            <a:off x="61913" y="1295400"/>
            <a:ext cx="8929687" cy="1470025"/>
          </a:xfrm>
          <a:prstGeom prst="rect">
            <a:avLst/>
          </a:prstGeom>
        </p:spPr>
        <p:txBody>
          <a:bodyPr rtlCol="0"/>
          <a:lstStyle/>
          <a:p>
            <a:pPr marL="0" marR="0" lvl="0" indent="0" algn="r" defTabSz="914400" rtl="0" eaLnBrk="1" fontAlgn="auto" latinLnBrk="0" hangingPunct="1">
              <a:lnSpc>
                <a:spcPct val="100000"/>
              </a:lnSpc>
              <a:spcBef>
                <a:spcPct val="0"/>
              </a:spcBef>
              <a:spcAft>
                <a:spcPts val="600"/>
              </a:spcAft>
              <a:buClrTx/>
              <a:buSzTx/>
              <a:buFontTx/>
              <a:buNone/>
              <a:tabLst/>
              <a:defRPr/>
            </a:pPr>
            <a:r>
              <a:rPr kumimoji="0" lang="en-GB" sz="48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OER: </a:t>
            </a:r>
            <a:endParaRPr kumimoji="0" lang="en-GB" sz="34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endParaRPr>
          </a:p>
          <a:p>
            <a:pPr marL="0" marR="0" lvl="0" indent="0" algn="r" defTabSz="914400" rtl="0" eaLnBrk="1" fontAlgn="auto" latinLnBrk="0" hangingPunct="1">
              <a:lnSpc>
                <a:spcPct val="100000"/>
              </a:lnSpc>
              <a:spcBef>
                <a:spcPct val="0"/>
              </a:spcBef>
              <a:spcAft>
                <a:spcPts val="600"/>
              </a:spcAft>
              <a:buClrTx/>
              <a:buSzTx/>
              <a:buFontTx/>
              <a:buNone/>
              <a:tabLst/>
              <a:defRPr/>
            </a:pPr>
            <a:r>
              <a:rPr kumimoji="0" lang="en-GB" sz="34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What</a:t>
            </a:r>
            <a:r>
              <a:rPr kumimoji="0" lang="en-GB" sz="3400" b="0" i="0" u="none" strike="noStrike" kern="1200" cap="none" spc="0" normalizeH="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rPr>
              <a:t> are they and where can we find them?</a:t>
            </a:r>
            <a:endParaRPr kumimoji="0" lang="en-GB" sz="3600" b="0" i="0" u="none" strike="noStrike" kern="1200" cap="none" spc="0" normalizeH="0" baseline="0" noProof="0" dirty="0" smtClean="0">
              <a:ln>
                <a:noFill/>
              </a:ln>
              <a:solidFill>
                <a:srgbClr val="F5801F"/>
              </a:solidFill>
              <a:effectLst>
                <a:outerShdw blurRad="38100" dist="38100" dir="2700000" algn="tl">
                  <a:srgbClr val="000000">
                    <a:alpha val="43137"/>
                  </a:srgbClr>
                </a:outerShdw>
              </a:effectLst>
              <a:uLnTx/>
              <a:uFillTx/>
              <a:latin typeface="Arial Rounded MT Bold" pitchFamily="34" charset="0"/>
              <a:ea typeface="+mj-ea"/>
              <a:cs typeface="+mj-cs"/>
            </a:endParaRPr>
          </a:p>
        </p:txBody>
      </p:sp>
      <p:sp>
        <p:nvSpPr>
          <p:cNvPr id="3" name="Subtitle 2"/>
          <p:cNvSpPr txBox="1">
            <a:spLocks/>
          </p:cNvSpPr>
          <p:nvPr/>
        </p:nvSpPr>
        <p:spPr>
          <a:xfrm>
            <a:off x="1295400" y="3352800"/>
            <a:ext cx="7696200" cy="1357313"/>
          </a:xfrm>
          <a:prstGeom prst="rect">
            <a:avLst/>
          </a:prstGeom>
        </p:spPr>
        <p:txBody>
          <a:bodyPr/>
          <a:lstStyle/>
          <a:p>
            <a:pPr marL="342900" indent="-342900" algn="r">
              <a:spcBef>
                <a:spcPct val="20000"/>
              </a:spcBef>
              <a:defRPr/>
            </a:pPr>
            <a:endParaRPr kumimoji="0" lang="en-GB" sz="2400" b="1"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a:p>
            <a:pPr marL="342900" marR="0" lvl="0" indent="-342900" algn="r" defTabSz="914400" rtl="0" eaLnBrk="1" fontAlgn="base" latinLnBrk="0" hangingPunct="1">
              <a:lnSpc>
                <a:spcPct val="100000"/>
              </a:lnSpc>
              <a:spcBef>
                <a:spcPct val="20000"/>
              </a:spcBef>
              <a:spcAft>
                <a:spcPct val="0"/>
              </a:spcAft>
              <a:buClrTx/>
              <a:buSzTx/>
              <a:tabLst/>
              <a:defRPr/>
            </a:pPr>
            <a:endParaRPr kumimoji="0" lang="en-GB" sz="2400" b="0"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a:p>
            <a:pPr marL="342900" marR="0" lvl="0" indent="-342900" algn="r" defTabSz="914400" rtl="0" eaLnBrk="1" fontAlgn="base" latinLnBrk="0" hangingPunct="1">
              <a:lnSpc>
                <a:spcPct val="100000"/>
              </a:lnSpc>
              <a:spcBef>
                <a:spcPct val="20000"/>
              </a:spcBef>
              <a:spcAft>
                <a:spcPct val="0"/>
              </a:spcAft>
              <a:buClrTx/>
              <a:buSzTx/>
              <a:tabLst/>
              <a:defRPr/>
            </a:pPr>
            <a:endParaRPr kumimoji="0" lang="en-GB" sz="2400" b="0" i="0" u="none" strike="noStrike" kern="1200" cap="none" spc="0" normalizeH="0" baseline="0" noProof="0" dirty="0" smtClean="0">
              <a:ln>
                <a:noFill/>
              </a:ln>
              <a:solidFill>
                <a:srgbClr val="573201"/>
              </a:solidFill>
              <a:effectLst/>
              <a:uLnTx/>
              <a:uFillTx/>
              <a:latin typeface="Arial Rounded MT Bold" pitchFamily="34" charset="0"/>
              <a:ea typeface="+mn-ea"/>
              <a:cs typeface="+mn-cs"/>
            </a:endParaRPr>
          </a:p>
          <a:p>
            <a:pPr marL="342900" marR="0" lvl="0" indent="-342900" algn="r" defTabSz="914400" rtl="0" eaLnBrk="1" fontAlgn="base" latinLnBrk="0" hangingPunct="1">
              <a:lnSpc>
                <a:spcPct val="100000"/>
              </a:lnSpc>
              <a:spcBef>
                <a:spcPct val="20000"/>
              </a:spcBef>
              <a:spcAft>
                <a:spcPct val="0"/>
              </a:spcAft>
              <a:buClrTx/>
              <a:buSzTx/>
              <a:tabLst/>
              <a:defRPr/>
            </a:pPr>
            <a:endParaRPr lang="en-GB" sz="2400" dirty="0">
              <a:solidFill>
                <a:srgbClr val="573201"/>
              </a:solidFill>
              <a:latin typeface="Arial Rounded MT Bold"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369888"/>
            <a:ext cx="8229600" cy="1143000"/>
          </a:xfrm>
        </p:spPr>
        <p:txBody>
          <a:bodyPr/>
          <a:lstStyle/>
          <a:p>
            <a:r>
              <a:rPr lang="en-ZA" sz="2800" b="1" smtClean="0"/>
              <a:t>A thorough search</a:t>
            </a:r>
          </a:p>
        </p:txBody>
      </p:sp>
      <p:sp>
        <p:nvSpPr>
          <p:cNvPr id="3" name="Content Placeholder 2"/>
          <p:cNvSpPr>
            <a:spLocks noGrp="1"/>
          </p:cNvSpPr>
          <p:nvPr>
            <p:ph idx="1"/>
          </p:nvPr>
        </p:nvSpPr>
        <p:spPr>
          <a:xfrm>
            <a:off x="457200" y="1624013"/>
            <a:ext cx="8229600" cy="4525962"/>
          </a:xfrm>
        </p:spPr>
        <p:txBody>
          <a:bodyPr/>
          <a:lstStyle/>
          <a:p>
            <a:pPr marL="0" indent="0">
              <a:buFont typeface="Arial" charset="0"/>
              <a:buNone/>
              <a:defRPr/>
            </a:pPr>
            <a:r>
              <a:rPr lang="en-ZA" sz="2800" dirty="0" smtClean="0"/>
              <a:t>Takes time – you might need someone to help you. </a:t>
            </a:r>
          </a:p>
          <a:p>
            <a:pPr>
              <a:buFont typeface="Arial" charset="0"/>
              <a:buChar char="•"/>
              <a:defRPr/>
            </a:pPr>
            <a:r>
              <a:rPr lang="en-ZA" sz="2800" dirty="0" smtClean="0"/>
              <a:t>If you get someone to help you, give them a clear brief.</a:t>
            </a:r>
          </a:p>
          <a:p>
            <a:pPr>
              <a:buFont typeface="Arial" charset="0"/>
              <a:buChar char="•"/>
              <a:defRPr/>
            </a:pPr>
            <a:r>
              <a:rPr lang="en-ZA" sz="2800" dirty="0" smtClean="0"/>
              <a:t>But it’s better to learn how to do it yourself – only you really know the subject and the angle on the subject or the teaching of the subject; you also need to get to know the community out there. </a:t>
            </a:r>
            <a:endParaRPr lang="en-ZA" sz="2800" dirty="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10</a:t>
            </a:fld>
            <a:endParaRPr lang="en-US" dirty="0"/>
          </a:p>
        </p:txBody>
      </p:sp>
    </p:spTree>
    <p:extLst>
      <p:ext uri="{BB962C8B-B14F-4D97-AF65-F5344CB8AC3E}">
        <p14:creationId xmlns:p14="http://schemas.microsoft.com/office/powerpoint/2010/main" val="39655398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115888"/>
            <a:ext cx="8229600" cy="1143000"/>
          </a:xfrm>
        </p:spPr>
        <p:txBody>
          <a:bodyPr/>
          <a:lstStyle/>
          <a:p>
            <a:r>
              <a:rPr lang="en-ZA" sz="2800" b="1" smtClean="0"/>
              <a:t>Brief for Saide’s Info Services Manager – Jenny Louw</a:t>
            </a:r>
          </a:p>
        </p:txBody>
      </p:sp>
      <p:sp>
        <p:nvSpPr>
          <p:cNvPr id="3" name="Content Placeholder 2"/>
          <p:cNvSpPr>
            <a:spLocks noGrp="1"/>
          </p:cNvSpPr>
          <p:nvPr>
            <p:ph idx="1"/>
          </p:nvPr>
        </p:nvSpPr>
        <p:spPr>
          <a:xfrm>
            <a:off x="457200" y="981075"/>
            <a:ext cx="8229600" cy="5184775"/>
          </a:xfrm>
        </p:spPr>
        <p:txBody>
          <a:bodyPr/>
          <a:lstStyle/>
          <a:p>
            <a:pPr marL="0" indent="0">
              <a:buFont typeface="Arial" charset="0"/>
              <a:buNone/>
              <a:defRPr/>
            </a:pPr>
            <a:r>
              <a:rPr lang="en-ZA" sz="2000" dirty="0" smtClean="0"/>
              <a:t>Spend </a:t>
            </a:r>
            <a:r>
              <a:rPr lang="en-ZA" sz="2000" dirty="0"/>
              <a:t>one day searching for OER for the following Units for a set of Primary Science OER materials </a:t>
            </a:r>
          </a:p>
          <a:p>
            <a:pPr marL="0" indent="0">
              <a:buFont typeface="Arial" charset="0"/>
              <a:buNone/>
              <a:defRPr/>
            </a:pPr>
            <a:r>
              <a:rPr lang="en-ZA" sz="1600" dirty="0" smtClean="0"/>
              <a:t>UNIT </a:t>
            </a:r>
            <a:r>
              <a:rPr lang="en-ZA" sz="1600" dirty="0"/>
              <a:t>1 - The Human Body (8 </a:t>
            </a:r>
            <a:r>
              <a:rPr lang="en-ZA" sz="1600" dirty="0" err="1" smtClean="0"/>
              <a:t>pp</a:t>
            </a:r>
            <a:r>
              <a:rPr lang="en-ZA" sz="1600" dirty="0" smtClean="0"/>
              <a:t>)</a:t>
            </a:r>
            <a:endParaRPr lang="en-ZA" sz="1600" dirty="0"/>
          </a:p>
          <a:p>
            <a:pPr marL="0" indent="0">
              <a:buFont typeface="Arial" charset="0"/>
              <a:buNone/>
              <a:defRPr/>
            </a:pPr>
            <a:r>
              <a:rPr lang="en-ZA" sz="1600" dirty="0"/>
              <a:t>UNIT 2 -</a:t>
            </a:r>
            <a:r>
              <a:rPr lang="en-ZA" sz="1600" dirty="0" smtClean="0"/>
              <a:t> </a:t>
            </a:r>
            <a:r>
              <a:rPr lang="en-ZA" sz="1600" dirty="0"/>
              <a:t>Heat (24pp)</a:t>
            </a:r>
          </a:p>
          <a:p>
            <a:pPr marL="0" indent="0">
              <a:buFont typeface="Arial" charset="0"/>
              <a:buNone/>
              <a:defRPr/>
            </a:pPr>
            <a:r>
              <a:rPr lang="en-ZA" sz="1600" dirty="0"/>
              <a:t>UNIT 3 -</a:t>
            </a:r>
            <a:r>
              <a:rPr lang="en-ZA" sz="1600" dirty="0" smtClean="0"/>
              <a:t> </a:t>
            </a:r>
            <a:r>
              <a:rPr lang="en-ZA" sz="1600" dirty="0"/>
              <a:t>Sound (27pp)</a:t>
            </a:r>
          </a:p>
          <a:p>
            <a:pPr marL="0" indent="0">
              <a:buFont typeface="Arial" charset="0"/>
              <a:buNone/>
              <a:defRPr/>
            </a:pPr>
            <a:r>
              <a:rPr lang="en-ZA" sz="1600" dirty="0"/>
              <a:t>UNIT 4 -</a:t>
            </a:r>
            <a:r>
              <a:rPr lang="en-ZA" sz="1600" dirty="0" smtClean="0"/>
              <a:t> </a:t>
            </a:r>
            <a:r>
              <a:rPr lang="en-ZA" sz="1600" dirty="0"/>
              <a:t>Communication (30pp)</a:t>
            </a:r>
          </a:p>
          <a:p>
            <a:pPr marL="0" indent="0">
              <a:buFont typeface="Arial" charset="0"/>
              <a:buNone/>
              <a:defRPr/>
            </a:pPr>
            <a:r>
              <a:rPr lang="en-ZA" sz="1600" dirty="0"/>
              <a:t>UNIT 5 -</a:t>
            </a:r>
            <a:r>
              <a:rPr lang="en-ZA" sz="1600" dirty="0" smtClean="0"/>
              <a:t> </a:t>
            </a:r>
            <a:r>
              <a:rPr lang="en-ZA" sz="1600" dirty="0"/>
              <a:t>Environment (31pp)</a:t>
            </a:r>
          </a:p>
          <a:p>
            <a:pPr marL="0" indent="0">
              <a:buFont typeface="Arial" charset="0"/>
              <a:buNone/>
              <a:defRPr/>
            </a:pPr>
            <a:r>
              <a:rPr lang="en-ZA" sz="1600" dirty="0"/>
              <a:t>UNIT </a:t>
            </a:r>
            <a:r>
              <a:rPr lang="en-ZA" sz="1600" dirty="0" smtClean="0"/>
              <a:t>6 - </a:t>
            </a:r>
            <a:r>
              <a:rPr lang="en-ZA" sz="1600" dirty="0"/>
              <a:t>Water (60 </a:t>
            </a:r>
            <a:r>
              <a:rPr lang="en-ZA" sz="1600" dirty="0" err="1"/>
              <a:t>pp</a:t>
            </a:r>
            <a:r>
              <a:rPr lang="en-ZA" sz="1600" dirty="0"/>
              <a:t>)</a:t>
            </a:r>
          </a:p>
          <a:p>
            <a:pPr marL="0" indent="0">
              <a:buFont typeface="Arial" charset="0"/>
              <a:buNone/>
              <a:defRPr/>
            </a:pPr>
            <a:r>
              <a:rPr lang="en-ZA" sz="1600" dirty="0"/>
              <a:t>UNIT 7 - Mining (72pp)</a:t>
            </a:r>
          </a:p>
          <a:p>
            <a:pPr marL="0" indent="0">
              <a:buFont typeface="Arial" charset="0"/>
              <a:buNone/>
              <a:defRPr/>
            </a:pPr>
            <a:r>
              <a:rPr lang="en-ZA" sz="1600" dirty="0"/>
              <a:t>UNIT 9 - Forces (78pp)</a:t>
            </a:r>
          </a:p>
          <a:p>
            <a:pPr marL="0" indent="0">
              <a:buFont typeface="Arial" charset="0"/>
              <a:buNone/>
              <a:defRPr/>
            </a:pPr>
            <a:r>
              <a:rPr lang="en-ZA" sz="1600" dirty="0"/>
              <a:t>UNIT 10 - Density and Pressure (88 </a:t>
            </a:r>
            <a:r>
              <a:rPr lang="en-ZA" sz="1600" dirty="0" err="1"/>
              <a:t>pp</a:t>
            </a:r>
            <a:r>
              <a:rPr lang="en-ZA" sz="1600" dirty="0"/>
              <a:t>)</a:t>
            </a:r>
          </a:p>
          <a:p>
            <a:pPr marL="0" indent="0">
              <a:buFont typeface="Arial" charset="0"/>
              <a:buNone/>
              <a:defRPr/>
            </a:pPr>
            <a:r>
              <a:rPr lang="en-ZA" sz="1600" dirty="0"/>
              <a:t>UNIT 11 - Forms of Energy and Energy Transformations (105pp)</a:t>
            </a:r>
          </a:p>
          <a:p>
            <a:pPr marL="0" indent="0">
              <a:buFont typeface="Arial" charset="0"/>
              <a:buNone/>
              <a:defRPr/>
            </a:pPr>
            <a:r>
              <a:rPr lang="en-ZA" sz="1600" dirty="0"/>
              <a:t>UNIT 12  - </a:t>
            </a:r>
            <a:r>
              <a:rPr lang="en-ZA" sz="1600" dirty="0" smtClean="0"/>
              <a:t> </a:t>
            </a:r>
            <a:r>
              <a:rPr lang="en-ZA" sz="1600" dirty="0"/>
              <a:t>Light (108pp)</a:t>
            </a:r>
          </a:p>
          <a:p>
            <a:pPr marL="0" indent="0">
              <a:buFont typeface="Arial" charset="0"/>
              <a:buNone/>
              <a:defRPr/>
            </a:pPr>
            <a:r>
              <a:rPr lang="en-ZA" sz="1600" dirty="0"/>
              <a:t>UNIT 13  - </a:t>
            </a:r>
            <a:r>
              <a:rPr lang="en-ZA" sz="1600" dirty="0" smtClean="0"/>
              <a:t> </a:t>
            </a:r>
            <a:r>
              <a:rPr lang="en-ZA" sz="1600" dirty="0"/>
              <a:t>Magnets (120pp)</a:t>
            </a:r>
          </a:p>
          <a:p>
            <a:pPr marL="0" indent="0">
              <a:buFont typeface="Arial" charset="0"/>
              <a:buNone/>
              <a:defRPr/>
            </a:pPr>
            <a:r>
              <a:rPr lang="en-ZA" sz="1600" dirty="0"/>
              <a:t>UNIT 16 - Static and Current electricity (127pp)</a:t>
            </a:r>
          </a:p>
          <a:p>
            <a:pPr>
              <a:buFont typeface="Arial" charset="0"/>
              <a:buChar char="•"/>
              <a:defRPr/>
            </a:pPr>
            <a:endParaRPr lang="en-ZA" sz="1800" dirty="0"/>
          </a:p>
          <a:p>
            <a:pPr>
              <a:buFont typeface="Arial" charset="0"/>
              <a:buChar char="•"/>
              <a:defRPr/>
            </a:pPr>
            <a:endParaRPr lang="en-ZA" dirty="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11</a:t>
            </a:fld>
            <a:endParaRPr lang="en-US" dirty="0"/>
          </a:p>
        </p:txBody>
      </p:sp>
    </p:spTree>
    <p:extLst>
      <p:ext uri="{BB962C8B-B14F-4D97-AF65-F5344CB8AC3E}">
        <p14:creationId xmlns:p14="http://schemas.microsoft.com/office/powerpoint/2010/main" val="10515015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90538" y="363538"/>
            <a:ext cx="8229600" cy="1143000"/>
          </a:xfrm>
        </p:spPr>
        <p:txBody>
          <a:bodyPr/>
          <a:lstStyle/>
          <a:p>
            <a:r>
              <a:rPr lang="en-ZA" sz="2800" b="1" smtClean="0"/>
              <a:t>Jenny Louw’s Search Strategy</a:t>
            </a:r>
          </a:p>
        </p:txBody>
      </p:sp>
      <p:sp>
        <p:nvSpPr>
          <p:cNvPr id="17411" name="Content Placeholder 2"/>
          <p:cNvSpPr>
            <a:spLocks noGrp="1"/>
          </p:cNvSpPr>
          <p:nvPr>
            <p:ph idx="1"/>
          </p:nvPr>
        </p:nvSpPr>
        <p:spPr>
          <a:xfrm>
            <a:off x="457200" y="1624013"/>
            <a:ext cx="8229600" cy="4525962"/>
          </a:xfrm>
        </p:spPr>
        <p:txBody>
          <a:bodyPr/>
          <a:lstStyle/>
          <a:p>
            <a:r>
              <a:rPr lang="en-ZA" sz="2800" smtClean="0"/>
              <a:t>I first visited repositories that I know store OER.</a:t>
            </a:r>
          </a:p>
          <a:p>
            <a:r>
              <a:rPr lang="en-ZA" sz="2800" smtClean="0"/>
              <a:t>Within the repository I used the various search terms outlined in the brief.</a:t>
            </a:r>
          </a:p>
          <a:p>
            <a:r>
              <a:rPr lang="en-ZA" sz="2800" smtClean="0"/>
              <a:t>From there I did more general Google searches on the terms – to find resources that might not explicitly be licensed as OER, but might allow various types of re-use. </a:t>
            </a:r>
          </a:p>
          <a:p>
            <a:r>
              <a:rPr lang="en-ZA" sz="2800" smtClean="0"/>
              <a:t>I also checked bibliographies.</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12</a:t>
            </a:fld>
            <a:endParaRPr lang="en-US" dirty="0"/>
          </a:p>
        </p:txBody>
      </p:sp>
    </p:spTree>
    <p:extLst>
      <p:ext uri="{BB962C8B-B14F-4D97-AF65-F5344CB8AC3E}">
        <p14:creationId xmlns:p14="http://schemas.microsoft.com/office/powerpoint/2010/main" val="31647155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369888"/>
            <a:ext cx="8229600" cy="1143000"/>
          </a:xfrm>
        </p:spPr>
        <p:txBody>
          <a:bodyPr/>
          <a:lstStyle/>
          <a:p>
            <a:r>
              <a:rPr lang="en-ZA" sz="2800" b="1" smtClean="0"/>
              <a:t>Jenny Louw’s Lessons of Experience</a:t>
            </a:r>
          </a:p>
        </p:txBody>
      </p:sp>
      <p:sp>
        <p:nvSpPr>
          <p:cNvPr id="3" name="Content Placeholder 2"/>
          <p:cNvSpPr>
            <a:spLocks noGrp="1"/>
          </p:cNvSpPr>
          <p:nvPr>
            <p:ph idx="1"/>
          </p:nvPr>
        </p:nvSpPr>
        <p:spPr>
          <a:xfrm>
            <a:off x="487363" y="1268413"/>
            <a:ext cx="8229600" cy="4525962"/>
          </a:xfrm>
        </p:spPr>
        <p:txBody>
          <a:bodyPr/>
          <a:lstStyle/>
          <a:p>
            <a:pPr>
              <a:buFont typeface="Arial" charset="0"/>
              <a:buChar char="•"/>
              <a:defRPr/>
            </a:pPr>
            <a:r>
              <a:rPr lang="en-ZA" sz="2000" dirty="0" smtClean="0"/>
              <a:t>Most comprehensive site: </a:t>
            </a:r>
            <a:r>
              <a:rPr lang="en-ZA" sz="2000" dirty="0" err="1" smtClean="0"/>
              <a:t>Curriki</a:t>
            </a:r>
            <a:r>
              <a:rPr lang="en-ZA" sz="2000" dirty="0" smtClean="0"/>
              <a:t>.</a:t>
            </a:r>
          </a:p>
          <a:p>
            <a:pPr>
              <a:buFont typeface="Arial" charset="0"/>
              <a:buChar char="•"/>
              <a:defRPr/>
            </a:pPr>
            <a:r>
              <a:rPr lang="en-ZA" sz="2000" dirty="0" smtClean="0"/>
              <a:t>Most OER </a:t>
            </a:r>
            <a:r>
              <a:rPr lang="en-ZA" sz="2000" dirty="0"/>
              <a:t>sites concentrate on higher </a:t>
            </a:r>
            <a:r>
              <a:rPr lang="en-ZA" sz="2000" dirty="0" smtClean="0"/>
              <a:t>education.</a:t>
            </a:r>
          </a:p>
          <a:p>
            <a:pPr>
              <a:buFont typeface="Arial" charset="0"/>
              <a:buChar char="•"/>
              <a:defRPr/>
            </a:pPr>
            <a:r>
              <a:rPr lang="en-ZA" sz="2000" dirty="0" smtClean="0"/>
              <a:t>There </a:t>
            </a:r>
            <a:r>
              <a:rPr lang="en-ZA" sz="2000" dirty="0"/>
              <a:t>are a number of very impressive science sites for primary school education </a:t>
            </a:r>
            <a:r>
              <a:rPr lang="en-ZA" sz="2000" dirty="0" smtClean="0"/>
              <a:t>but mostly the </a:t>
            </a:r>
            <a:r>
              <a:rPr lang="en-ZA" sz="2000" dirty="0"/>
              <a:t>materials are fully copyrighted.</a:t>
            </a:r>
          </a:p>
          <a:p>
            <a:pPr>
              <a:buFont typeface="Arial" charset="0"/>
              <a:buChar char="•"/>
              <a:defRPr/>
            </a:pPr>
            <a:r>
              <a:rPr lang="en-ZA" sz="2000" dirty="0" smtClean="0"/>
              <a:t>Much </a:t>
            </a:r>
            <a:r>
              <a:rPr lang="en-ZA" sz="2000" dirty="0"/>
              <a:t>of the material is in video format </a:t>
            </a:r>
            <a:r>
              <a:rPr lang="en-ZA" sz="2000" dirty="0" smtClean="0"/>
              <a:t>(not always relevant).</a:t>
            </a:r>
          </a:p>
          <a:p>
            <a:pPr>
              <a:buFont typeface="Arial" charset="0"/>
              <a:buChar char="•"/>
              <a:defRPr/>
            </a:pPr>
            <a:r>
              <a:rPr lang="en-ZA" sz="2000" dirty="0" smtClean="0"/>
              <a:t>There are lesson </a:t>
            </a:r>
            <a:r>
              <a:rPr lang="en-ZA" sz="2000" dirty="0"/>
              <a:t>plans, teacher guides, assessment, posters, worksheets on sites, but they were not linked together so it would take </a:t>
            </a:r>
            <a:r>
              <a:rPr lang="en-ZA" sz="2000" dirty="0" smtClean="0"/>
              <a:t>a long time to </a:t>
            </a:r>
            <a:r>
              <a:rPr lang="en-ZA" sz="2000" dirty="0"/>
              <a:t>collect all the “parts” on a </a:t>
            </a:r>
            <a:r>
              <a:rPr lang="en-ZA" sz="2000" dirty="0" smtClean="0"/>
              <a:t>topic.</a:t>
            </a:r>
          </a:p>
          <a:p>
            <a:pPr marL="0" indent="0">
              <a:buFont typeface="Arial" charset="0"/>
              <a:buNone/>
              <a:defRPr/>
            </a:pPr>
            <a:r>
              <a:rPr lang="en-ZA" sz="2000" dirty="0" smtClean="0"/>
              <a:t>See the list collected – and some examples of usable resources for print learning materials.  </a:t>
            </a:r>
            <a:endParaRPr lang="en-ZA" sz="2000" dirty="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13</a:t>
            </a:fld>
            <a:endParaRPr lang="en-US" dirty="0"/>
          </a:p>
        </p:txBody>
      </p:sp>
    </p:spTree>
    <p:extLst>
      <p:ext uri="{BB962C8B-B14F-4D97-AF65-F5344CB8AC3E}">
        <p14:creationId xmlns:p14="http://schemas.microsoft.com/office/powerpoint/2010/main" val="2550331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369888"/>
            <a:ext cx="8229600" cy="1143000"/>
          </a:xfrm>
        </p:spPr>
        <p:txBody>
          <a:bodyPr/>
          <a:lstStyle/>
          <a:p>
            <a:r>
              <a:rPr lang="en-ZA" sz="2800" b="1" smtClean="0"/>
              <a:t>Search on general teacher education topic: “Educational Psychology”</a:t>
            </a:r>
          </a:p>
        </p:txBody>
      </p:sp>
      <p:sp>
        <p:nvSpPr>
          <p:cNvPr id="19459" name="Content Placeholder 2"/>
          <p:cNvSpPr>
            <a:spLocks noGrp="1"/>
          </p:cNvSpPr>
          <p:nvPr>
            <p:ph idx="1"/>
          </p:nvPr>
        </p:nvSpPr>
        <p:spPr>
          <a:xfrm>
            <a:off x="457200" y="1624013"/>
            <a:ext cx="8229600" cy="4525962"/>
          </a:xfrm>
        </p:spPr>
        <p:txBody>
          <a:bodyPr/>
          <a:lstStyle/>
          <a:p>
            <a:pPr marL="0" indent="0">
              <a:buFont typeface="Arial" pitchFamily="34" charset="0"/>
              <a:buNone/>
            </a:pPr>
            <a:r>
              <a:rPr lang="en-ZA" sz="2800" smtClean="0"/>
              <a:t>	</a:t>
            </a:r>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12888"/>
            <a:ext cx="914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14</a:t>
            </a:fld>
            <a:endParaRPr lang="en-US" dirty="0"/>
          </a:p>
        </p:txBody>
      </p:sp>
    </p:spTree>
    <p:extLst>
      <p:ext uri="{BB962C8B-B14F-4D97-AF65-F5344CB8AC3E}">
        <p14:creationId xmlns:p14="http://schemas.microsoft.com/office/powerpoint/2010/main" val="14905957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369888"/>
            <a:ext cx="8229600" cy="1143000"/>
          </a:xfrm>
        </p:spPr>
        <p:txBody>
          <a:bodyPr/>
          <a:lstStyle/>
          <a:p>
            <a:r>
              <a:rPr lang="en-ZA" sz="2800" b="1" smtClean="0"/>
              <a:t>Summary of findings from Google</a:t>
            </a:r>
          </a:p>
        </p:txBody>
      </p:sp>
      <p:sp>
        <p:nvSpPr>
          <p:cNvPr id="3" name="Content Placeholder 2"/>
          <p:cNvSpPr>
            <a:spLocks noGrp="1"/>
          </p:cNvSpPr>
          <p:nvPr>
            <p:ph idx="1"/>
          </p:nvPr>
        </p:nvSpPr>
        <p:spPr>
          <a:xfrm>
            <a:off x="457200" y="1624013"/>
            <a:ext cx="8229600" cy="4525962"/>
          </a:xfrm>
        </p:spPr>
        <p:txBody>
          <a:bodyPr/>
          <a:lstStyle/>
          <a:p>
            <a:pPr marL="0" indent="0">
              <a:buFont typeface="Arial" charset="0"/>
              <a:buNone/>
              <a:defRPr/>
            </a:pPr>
            <a:r>
              <a:rPr lang="en-ZA" sz="2800" dirty="0" smtClean="0"/>
              <a:t>See resources 1 to 8 on </a:t>
            </a:r>
            <a:r>
              <a:rPr lang="en-ZA" sz="2800" dirty="0" err="1" smtClean="0">
                <a:solidFill>
                  <a:srgbClr val="FF0000"/>
                </a:solidFill>
              </a:rPr>
              <a:t>spreadsheet</a:t>
            </a:r>
            <a:endParaRPr lang="en-ZA" sz="2800" dirty="0" smtClean="0">
              <a:solidFill>
                <a:srgbClr val="FF0000"/>
              </a:solidFill>
            </a:endParaRPr>
          </a:p>
          <a:p>
            <a:pPr>
              <a:buFont typeface="Arial" charset="0"/>
              <a:buChar char="•"/>
              <a:defRPr/>
            </a:pPr>
            <a:r>
              <a:rPr lang="en-ZA" sz="2800" dirty="0" smtClean="0"/>
              <a:t>Many references to Kelvin Seifert’s comprehensive Open Textbook – 3 versions of it (see </a:t>
            </a:r>
            <a:r>
              <a:rPr lang="en-ZA" sz="2800" dirty="0" err="1" smtClean="0"/>
              <a:t>nos</a:t>
            </a:r>
            <a:r>
              <a:rPr lang="en-ZA" sz="2800" dirty="0" smtClean="0"/>
              <a:t> 3, 4, 5)</a:t>
            </a:r>
          </a:p>
          <a:p>
            <a:pPr>
              <a:buFont typeface="Arial" charset="0"/>
              <a:buChar char="•"/>
              <a:defRPr/>
            </a:pPr>
            <a:r>
              <a:rPr lang="en-ZA" sz="2800" dirty="0" smtClean="0"/>
              <a:t>Web-based courses (see </a:t>
            </a:r>
            <a:r>
              <a:rPr lang="en-ZA" sz="2800" dirty="0" err="1" smtClean="0"/>
              <a:t>nos</a:t>
            </a:r>
            <a:r>
              <a:rPr lang="en-ZA" sz="2800" dirty="0" smtClean="0"/>
              <a:t> 1, 2, 6) – different levels and audiences </a:t>
            </a:r>
          </a:p>
          <a:p>
            <a:pPr>
              <a:buFont typeface="Arial" charset="0"/>
              <a:buChar char="•"/>
              <a:defRPr/>
            </a:pPr>
            <a:r>
              <a:rPr lang="en-ZA" sz="2800" dirty="0" smtClean="0"/>
              <a:t>A bibliography of web links (Index of professional resources)</a:t>
            </a:r>
          </a:p>
          <a:p>
            <a:pPr>
              <a:buFont typeface="Arial" charset="0"/>
              <a:buChar char="•"/>
              <a:defRPr/>
            </a:pPr>
            <a:r>
              <a:rPr lang="en-ZA" sz="2800" dirty="0" smtClean="0"/>
              <a:t>An Education Encyclopaedia </a:t>
            </a:r>
          </a:p>
          <a:p>
            <a:pPr>
              <a:buFont typeface="Arial" charset="0"/>
              <a:buChar char="•"/>
              <a:defRPr/>
            </a:pPr>
            <a:endParaRPr lang="en-ZA" sz="2800" dirty="0" smtClean="0"/>
          </a:p>
          <a:p>
            <a:pPr marL="0" indent="0">
              <a:buFont typeface="Arial" charset="0"/>
              <a:buNone/>
              <a:defRPr/>
            </a:pPr>
            <a:endParaRPr lang="en-ZA" sz="2800" dirty="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15</a:t>
            </a:fld>
            <a:endParaRPr lang="en-US" dirty="0"/>
          </a:p>
        </p:txBody>
      </p:sp>
    </p:spTree>
    <p:extLst>
      <p:ext uri="{BB962C8B-B14F-4D97-AF65-F5344CB8AC3E}">
        <p14:creationId xmlns:p14="http://schemas.microsoft.com/office/powerpoint/2010/main" val="2644239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a:xfrm>
            <a:off x="457200" y="1624013"/>
            <a:ext cx="8229600" cy="4525962"/>
          </a:xfrm>
        </p:spPr>
        <p:txBody>
          <a:bodyPr/>
          <a:lstStyle/>
          <a:p>
            <a:endParaRPr lang="en-ZA" smtClean="0"/>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9275"/>
            <a:ext cx="9144000" cy="630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16</a:t>
            </a:fld>
            <a:endParaRPr lang="en-US" dirty="0"/>
          </a:p>
        </p:txBody>
      </p:sp>
    </p:spTree>
    <p:extLst>
      <p:ext uri="{BB962C8B-B14F-4D97-AF65-F5344CB8AC3E}">
        <p14:creationId xmlns:p14="http://schemas.microsoft.com/office/powerpoint/2010/main" val="19228992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369888"/>
            <a:ext cx="8229600" cy="1143000"/>
          </a:xfrm>
        </p:spPr>
        <p:txBody>
          <a:bodyPr/>
          <a:lstStyle/>
          <a:p>
            <a:r>
              <a:rPr lang="en-ZA" sz="2800" b="1" smtClean="0"/>
              <a:t>The Global Text project – involving students …</a:t>
            </a:r>
            <a:endParaRPr lang="en-ZA" smtClean="0"/>
          </a:p>
        </p:txBody>
      </p:sp>
      <p:sp>
        <p:nvSpPr>
          <p:cNvPr id="22531" name="Content Placeholder 2"/>
          <p:cNvSpPr>
            <a:spLocks noGrp="1"/>
          </p:cNvSpPr>
          <p:nvPr>
            <p:ph idx="1"/>
          </p:nvPr>
        </p:nvSpPr>
        <p:spPr>
          <a:xfrm>
            <a:off x="457200" y="1624013"/>
            <a:ext cx="8229600" cy="4525962"/>
          </a:xfrm>
        </p:spPr>
        <p:txBody>
          <a:bodyPr/>
          <a:lstStyle/>
          <a:p>
            <a:r>
              <a:rPr lang="en-ZA" sz="1800" dirty="0" smtClean="0"/>
              <a:t>The project will create open content electronic textbooks that will be freely available from a website. Distribution will also be possible via paper, CD, or DVD. Our goal initially is to focus on content development and Web distribution, and we will work with relevant authorities to facilitate dissemination by other means when bandwidth is unavailable or inadequate. The goal is to make textbooks available to the many who cannot afford them.</a:t>
            </a:r>
          </a:p>
          <a:p>
            <a:r>
              <a:rPr lang="en-ZA" sz="1800" dirty="0" smtClean="0"/>
              <a:t>This project started in January 2004 when a graduate class at the University of Georgia wrote the first version of the book. Subsequent graduate and undergraduate classes at the University of Georgia and elsewhere have improved and extended the book. It has been used as the XML text in a variety of classes, and in each case the class has been required to leave the book in better shape than they received it at the beginning of the term.</a:t>
            </a:r>
          </a:p>
          <a:p>
            <a:endParaRPr lang="en-ZA" sz="2000" dirty="0" smtClean="0"/>
          </a:p>
          <a:p>
            <a:endParaRPr lang="en-ZA" sz="2000" dirty="0" smtClean="0"/>
          </a:p>
          <a:p>
            <a:endParaRPr lang="en-ZA" sz="2000" dirty="0" smtClean="0"/>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2113"/>
            <a:ext cx="9144000"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17</a:t>
            </a:fld>
            <a:endParaRPr lang="en-US" dirty="0"/>
          </a:p>
        </p:txBody>
      </p:sp>
    </p:spTree>
    <p:extLst>
      <p:ext uri="{BB962C8B-B14F-4D97-AF65-F5344CB8AC3E}">
        <p14:creationId xmlns:p14="http://schemas.microsoft.com/office/powerpoint/2010/main" val="41215267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28688"/>
            <a:ext cx="8388350" cy="592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Title 1"/>
          <p:cNvSpPr>
            <a:spLocks noGrp="1"/>
          </p:cNvSpPr>
          <p:nvPr>
            <p:ph type="title"/>
          </p:nvPr>
        </p:nvSpPr>
        <p:spPr>
          <a:xfrm>
            <a:off x="457200" y="188913"/>
            <a:ext cx="8229600" cy="1143000"/>
          </a:xfrm>
        </p:spPr>
        <p:txBody>
          <a:bodyPr/>
          <a:lstStyle/>
          <a:p>
            <a:r>
              <a:rPr lang="en-ZA" sz="2800" b="1" smtClean="0"/>
              <a:t>The Global Text project - http://globaltext.terry.uga.edu/</a:t>
            </a:r>
            <a:endParaRPr lang="en-ZA"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18</a:t>
            </a:fld>
            <a:endParaRPr lang="en-US" dirty="0"/>
          </a:p>
        </p:txBody>
      </p:sp>
    </p:spTree>
    <p:extLst>
      <p:ext uri="{BB962C8B-B14F-4D97-AF65-F5344CB8AC3E}">
        <p14:creationId xmlns:p14="http://schemas.microsoft.com/office/powerpoint/2010/main" val="32608701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188913"/>
            <a:ext cx="8229600" cy="1143000"/>
          </a:xfrm>
        </p:spPr>
        <p:txBody>
          <a:bodyPr/>
          <a:lstStyle/>
          <a:p>
            <a:r>
              <a:rPr lang="en-ZA" sz="2800" b="1" smtClean="0"/>
              <a:t>OER@AVU – Teacher Education – Psychology </a:t>
            </a:r>
          </a:p>
        </p:txBody>
      </p:sp>
      <p:sp>
        <p:nvSpPr>
          <p:cNvPr id="24579" name="Content Placeholder 2"/>
          <p:cNvSpPr>
            <a:spLocks noGrp="1"/>
          </p:cNvSpPr>
          <p:nvPr>
            <p:ph idx="1"/>
          </p:nvPr>
        </p:nvSpPr>
        <p:spPr>
          <a:xfrm>
            <a:off x="457200" y="1624013"/>
            <a:ext cx="8229600" cy="4525962"/>
          </a:xfrm>
        </p:spPr>
        <p:txBody>
          <a:bodyPr/>
          <a:lstStyle/>
          <a:p>
            <a:endParaRPr lang="en-ZA" smtClean="0"/>
          </a:p>
        </p:txBody>
      </p:sp>
      <p:pic>
        <p:nvPicPr>
          <p:cNvPr id="245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084263"/>
            <a:ext cx="8602663" cy="565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19</a:t>
            </a:fld>
            <a:endParaRPr lang="en-US" dirty="0"/>
          </a:p>
        </p:txBody>
      </p:sp>
    </p:spTree>
    <p:extLst>
      <p:ext uri="{BB962C8B-B14F-4D97-AF65-F5344CB8AC3E}">
        <p14:creationId xmlns:p14="http://schemas.microsoft.com/office/powerpoint/2010/main" val="2939822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69888"/>
            <a:ext cx="8229600" cy="1143000"/>
          </a:xfrm>
        </p:spPr>
        <p:txBody>
          <a:bodyPr/>
          <a:lstStyle/>
          <a:p>
            <a:r>
              <a:rPr lang="en-ZA" sz="2800" b="1" smtClean="0"/>
              <a:t>Your situation?</a:t>
            </a:r>
          </a:p>
        </p:txBody>
      </p:sp>
      <p:sp>
        <p:nvSpPr>
          <p:cNvPr id="6147" name="Content Placeholder 2"/>
          <p:cNvSpPr>
            <a:spLocks noGrp="1"/>
          </p:cNvSpPr>
          <p:nvPr>
            <p:ph idx="1"/>
          </p:nvPr>
        </p:nvSpPr>
        <p:spPr>
          <a:xfrm>
            <a:off x="457200" y="1624013"/>
            <a:ext cx="8229600" cy="4525962"/>
          </a:xfrm>
        </p:spPr>
        <p:txBody>
          <a:bodyPr/>
          <a:lstStyle/>
          <a:p>
            <a:pPr>
              <a:buFont typeface="Arial" charset="0"/>
              <a:buChar char="•"/>
              <a:defRPr/>
            </a:pPr>
            <a:r>
              <a:rPr lang="en-ZA" sz="2800" dirty="0" smtClean="0"/>
              <a:t>You are an academic needing to prepare a course for students</a:t>
            </a:r>
          </a:p>
          <a:p>
            <a:pPr>
              <a:buFont typeface="Arial" charset="0"/>
              <a:buChar char="•"/>
              <a:defRPr/>
            </a:pPr>
            <a:r>
              <a:rPr lang="en-ZA" sz="2800" dirty="0" smtClean="0"/>
              <a:t>You are aware that there are materials out there on the internet – some of which are OER – that you might be able to use or build on. </a:t>
            </a:r>
          </a:p>
          <a:p>
            <a:pPr marL="0" indent="0">
              <a:buFont typeface="Arial" charset="0"/>
              <a:buNone/>
              <a:defRPr/>
            </a:pPr>
            <a:r>
              <a:rPr lang="en-ZA" sz="2800" dirty="0" smtClean="0"/>
              <a:t>How do you find these resources?</a:t>
            </a:r>
          </a:p>
          <a:p>
            <a:pPr marL="0" indent="0">
              <a:buFont typeface="Arial" charset="0"/>
              <a:buNone/>
              <a:defRPr/>
            </a:pPr>
            <a:r>
              <a:rPr lang="en-ZA" sz="2800" dirty="0" smtClean="0"/>
              <a:t>How do you evaluate them?</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a:t>
            </a:fld>
            <a:endParaRPr lang="en-US" dirty="0"/>
          </a:p>
        </p:txBody>
      </p:sp>
    </p:spTree>
    <p:extLst>
      <p:ext uri="{BB962C8B-B14F-4D97-AF65-F5344CB8AC3E}">
        <p14:creationId xmlns:p14="http://schemas.microsoft.com/office/powerpoint/2010/main" val="1080153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41325" y="198438"/>
            <a:ext cx="8229600" cy="1143000"/>
          </a:xfrm>
        </p:spPr>
        <p:txBody>
          <a:bodyPr/>
          <a:lstStyle/>
          <a:p>
            <a:r>
              <a:rPr lang="en-ZA" sz="2800" b="1" smtClean="0"/>
              <a:t>Saide Teacher Education – www.oerafrica.org/teachered</a:t>
            </a:r>
          </a:p>
        </p:txBody>
      </p:sp>
      <p:pic>
        <p:nvPicPr>
          <p:cNvPr id="2" name="Content Placeholder 1"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9584" y="1624013"/>
            <a:ext cx="6284831" cy="4525962"/>
          </a:xfrm>
        </p:spPr>
      </p:pic>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20</a:t>
            </a:fld>
            <a:endParaRPr lang="en-US" dirty="0"/>
          </a:p>
        </p:txBody>
      </p:sp>
    </p:spTree>
    <p:extLst>
      <p:ext uri="{BB962C8B-B14F-4D97-AF65-F5344CB8AC3E}">
        <p14:creationId xmlns:p14="http://schemas.microsoft.com/office/powerpoint/2010/main" val="32797728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369888"/>
            <a:ext cx="8229600" cy="1143000"/>
          </a:xfrm>
        </p:spPr>
        <p:txBody>
          <a:bodyPr/>
          <a:lstStyle/>
          <a:p>
            <a:r>
              <a:rPr lang="en-ZA" sz="2800" b="1" smtClean="0"/>
              <a:t>OER Commons – http://www.oercommons.org/</a:t>
            </a:r>
            <a:endParaRPr lang="en-ZA" sz="2400" smtClean="0"/>
          </a:p>
        </p:txBody>
      </p:sp>
      <p:sp>
        <p:nvSpPr>
          <p:cNvPr id="26627" name="Content Placeholder 2"/>
          <p:cNvSpPr>
            <a:spLocks noGrp="1"/>
          </p:cNvSpPr>
          <p:nvPr>
            <p:ph idx="1"/>
          </p:nvPr>
        </p:nvSpPr>
        <p:spPr>
          <a:xfrm>
            <a:off x="457200" y="1624013"/>
            <a:ext cx="8229600" cy="4525962"/>
          </a:xfrm>
        </p:spPr>
        <p:txBody>
          <a:bodyPr/>
          <a:lstStyle/>
          <a:p>
            <a:r>
              <a:rPr lang="en-ZA" smtClean="0"/>
              <a:t>Gives same textbook reference</a:t>
            </a:r>
          </a:p>
          <a:p>
            <a:r>
              <a:rPr lang="en-ZA" smtClean="0"/>
              <a:t>But also directs to an MIT course in Educational Psychology, which can now be downloaded. </a:t>
            </a:r>
          </a:p>
        </p:txBody>
      </p:sp>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4013"/>
            <a:ext cx="9055100" cy="50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21</a:t>
            </a:fld>
            <a:endParaRPr lang="en-US" dirty="0"/>
          </a:p>
        </p:txBody>
      </p:sp>
    </p:spTree>
    <p:extLst>
      <p:ext uri="{BB962C8B-B14F-4D97-AF65-F5344CB8AC3E}">
        <p14:creationId xmlns:p14="http://schemas.microsoft.com/office/powerpoint/2010/main" val="1131559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369888"/>
            <a:ext cx="8229600" cy="1143000"/>
          </a:xfrm>
        </p:spPr>
        <p:txBody>
          <a:bodyPr/>
          <a:lstStyle/>
          <a:p>
            <a:r>
              <a:rPr lang="en-ZA" sz="2800" b="1" smtClean="0"/>
              <a:t>Folksemantic –  </a:t>
            </a:r>
            <a:r>
              <a:rPr lang="en-ZA" sz="2800" b="1" smtClean="0">
                <a:hlinkClick r:id="rId2"/>
              </a:rPr>
              <a:t>http://www.folksemantic.com/</a:t>
            </a:r>
            <a:endParaRPr lang="en-ZA" sz="2800" b="1" smtClean="0"/>
          </a:p>
        </p:txBody>
      </p:sp>
      <p:sp>
        <p:nvSpPr>
          <p:cNvPr id="27651" name="Content Placeholder 2"/>
          <p:cNvSpPr>
            <a:spLocks noGrp="1"/>
          </p:cNvSpPr>
          <p:nvPr>
            <p:ph idx="1"/>
          </p:nvPr>
        </p:nvSpPr>
        <p:spPr>
          <a:xfrm>
            <a:off x="457200" y="1624013"/>
            <a:ext cx="8229600" cy="4525962"/>
          </a:xfrm>
        </p:spPr>
        <p:txBody>
          <a:bodyPr/>
          <a:lstStyle/>
          <a:p>
            <a:endParaRPr lang="en-ZA" i="1" smtClean="0"/>
          </a:p>
        </p:txBody>
      </p:sp>
      <p:pic>
        <p:nvPicPr>
          <p:cNvPr id="276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4013"/>
            <a:ext cx="9251950" cy="524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22</a:t>
            </a:fld>
            <a:endParaRPr lang="en-US" dirty="0"/>
          </a:p>
        </p:txBody>
      </p:sp>
    </p:spTree>
    <p:extLst>
      <p:ext uri="{BB962C8B-B14F-4D97-AF65-F5344CB8AC3E}">
        <p14:creationId xmlns:p14="http://schemas.microsoft.com/office/powerpoint/2010/main" val="29857786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369888"/>
            <a:ext cx="8229600" cy="1143000"/>
          </a:xfrm>
        </p:spPr>
        <p:txBody>
          <a:bodyPr/>
          <a:lstStyle/>
          <a:p>
            <a:r>
              <a:rPr lang="en-ZA" sz="2800" b="1" smtClean="0"/>
              <a:t>But it also has a “Search the Web” button …</a:t>
            </a:r>
          </a:p>
        </p:txBody>
      </p:sp>
      <p:sp>
        <p:nvSpPr>
          <p:cNvPr id="28675" name="Content Placeholder 2"/>
          <p:cNvSpPr>
            <a:spLocks noGrp="1"/>
          </p:cNvSpPr>
          <p:nvPr>
            <p:ph idx="1"/>
          </p:nvPr>
        </p:nvSpPr>
        <p:spPr>
          <a:xfrm>
            <a:off x="457200" y="1624013"/>
            <a:ext cx="8229600" cy="4525962"/>
          </a:xfrm>
        </p:spPr>
        <p:txBody>
          <a:bodyPr/>
          <a:lstStyle/>
          <a:p>
            <a:endParaRPr lang="en-ZA" smtClean="0"/>
          </a:p>
        </p:txBody>
      </p:sp>
      <p:pic>
        <p:nvPicPr>
          <p:cNvPr id="286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38300"/>
            <a:ext cx="9144000"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23</a:t>
            </a:fld>
            <a:endParaRPr lang="en-US" dirty="0"/>
          </a:p>
        </p:txBody>
      </p:sp>
    </p:spTree>
    <p:extLst>
      <p:ext uri="{BB962C8B-B14F-4D97-AF65-F5344CB8AC3E}">
        <p14:creationId xmlns:p14="http://schemas.microsoft.com/office/powerpoint/2010/main" val="31990722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369888"/>
            <a:ext cx="8229600" cy="1143000"/>
          </a:xfrm>
        </p:spPr>
        <p:txBody>
          <a:bodyPr/>
          <a:lstStyle/>
          <a:p>
            <a:r>
              <a:rPr lang="en-ZA" sz="2800" b="1" smtClean="0">
                <a:hlinkClick r:id="rId2"/>
              </a:rPr>
              <a:t>www.intute.ac.uk</a:t>
            </a:r>
            <a:r>
              <a:rPr lang="en-ZA" sz="2800" b="1" smtClean="0"/>
              <a:t> - Subject catalogue and search engine managed by various UK academic institutions</a:t>
            </a:r>
            <a:r>
              <a:rPr lang="en-ZA" b="1" smtClean="0"/>
              <a:t/>
            </a:r>
            <a:br>
              <a:rPr lang="en-ZA" b="1" smtClean="0"/>
            </a:br>
            <a:endParaRPr lang="en-ZA" b="1" smtClean="0"/>
          </a:p>
        </p:txBody>
      </p:sp>
      <p:sp>
        <p:nvSpPr>
          <p:cNvPr id="29699" name="Content Placeholder 2"/>
          <p:cNvSpPr>
            <a:spLocks noGrp="1"/>
          </p:cNvSpPr>
          <p:nvPr>
            <p:ph idx="1"/>
          </p:nvPr>
        </p:nvSpPr>
        <p:spPr>
          <a:xfrm>
            <a:off x="457200" y="1624013"/>
            <a:ext cx="8229600" cy="4525962"/>
          </a:xfrm>
        </p:spPr>
        <p:txBody>
          <a:bodyPr/>
          <a:lstStyle/>
          <a:p>
            <a:endParaRPr lang="en-ZA" smtClean="0"/>
          </a:p>
        </p:txBody>
      </p:sp>
      <p:pic>
        <p:nvPicPr>
          <p:cNvPr id="297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25538"/>
            <a:ext cx="9144000" cy="614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24</a:t>
            </a:fld>
            <a:endParaRPr lang="en-US" dirty="0"/>
          </a:p>
        </p:txBody>
      </p:sp>
    </p:spTree>
    <p:extLst>
      <p:ext uri="{BB962C8B-B14F-4D97-AF65-F5344CB8AC3E}">
        <p14:creationId xmlns:p14="http://schemas.microsoft.com/office/powerpoint/2010/main" val="2793150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369888"/>
            <a:ext cx="8229600" cy="1143000"/>
          </a:xfrm>
        </p:spPr>
        <p:txBody>
          <a:bodyPr/>
          <a:lstStyle/>
          <a:p>
            <a:r>
              <a:rPr lang="en-ZA" sz="2800" b="1" smtClean="0"/>
              <a:t>OCW Consortium - http://www.ocwconsortium.org/en/courses</a:t>
            </a:r>
          </a:p>
        </p:txBody>
      </p:sp>
      <p:sp>
        <p:nvSpPr>
          <p:cNvPr id="30723" name="Content Placeholder 2"/>
          <p:cNvSpPr>
            <a:spLocks noGrp="1"/>
          </p:cNvSpPr>
          <p:nvPr>
            <p:ph idx="1"/>
          </p:nvPr>
        </p:nvSpPr>
        <p:spPr>
          <a:xfrm>
            <a:off x="457200" y="1624013"/>
            <a:ext cx="8229600" cy="4525962"/>
          </a:xfrm>
        </p:spPr>
        <p:txBody>
          <a:bodyPr/>
          <a:lstStyle/>
          <a:p>
            <a:endParaRPr lang="en-ZA" smtClean="0"/>
          </a:p>
        </p:txBody>
      </p:sp>
      <p:pic>
        <p:nvPicPr>
          <p:cNvPr id="307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 y="1581150"/>
            <a:ext cx="9166225" cy="529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25</a:t>
            </a:fld>
            <a:endParaRPr lang="en-US" dirty="0"/>
          </a:p>
        </p:txBody>
      </p:sp>
    </p:spTree>
    <p:extLst>
      <p:ext uri="{BB962C8B-B14F-4D97-AF65-F5344CB8AC3E}">
        <p14:creationId xmlns:p14="http://schemas.microsoft.com/office/powerpoint/2010/main" val="32133836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0" y="50800"/>
            <a:ext cx="9144000" cy="869950"/>
          </a:xfrm>
        </p:spPr>
        <p:txBody>
          <a:bodyPr/>
          <a:lstStyle/>
          <a:p>
            <a:r>
              <a:rPr lang="en-ZA" sz="2800" b="1" smtClean="0"/>
              <a:t>Merlot – Educational Psychology </a:t>
            </a:r>
            <a:br>
              <a:rPr lang="en-ZA" sz="2800" b="1" smtClean="0"/>
            </a:br>
            <a:r>
              <a:rPr lang="en-ZA" sz="1800" b="1" smtClean="0"/>
              <a:t>http://www.merlot.org/merlot/index.htm</a:t>
            </a:r>
            <a:endParaRPr lang="en-ZA" sz="2000" b="1" smtClean="0"/>
          </a:p>
        </p:txBody>
      </p:sp>
      <p:pic>
        <p:nvPicPr>
          <p:cNvPr id="317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800" y="908050"/>
            <a:ext cx="8242300" cy="594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26</a:t>
            </a:fld>
            <a:endParaRPr lang="en-US" dirty="0"/>
          </a:p>
        </p:txBody>
      </p:sp>
    </p:spTree>
    <p:extLst>
      <p:ext uri="{BB962C8B-B14F-4D97-AF65-F5344CB8AC3E}">
        <p14:creationId xmlns:p14="http://schemas.microsoft.com/office/powerpoint/2010/main" val="9021802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452438" y="1119188"/>
            <a:ext cx="8512175" cy="5761037"/>
          </a:xfrm>
        </p:spPr>
        <p:txBody>
          <a:bodyPr/>
          <a:lstStyle/>
          <a:p>
            <a:r>
              <a:rPr lang="en-ZA" sz="1800" dirty="0" err="1" smtClean="0">
                <a:hlinkClick r:id="rId2"/>
              </a:rPr>
              <a:t>Temoa</a:t>
            </a:r>
            <a:r>
              <a:rPr lang="en-ZA" sz="1800" dirty="0" smtClean="0"/>
              <a:t> - "a knowledge hub that eases a public and multilingual </a:t>
            </a:r>
            <a:r>
              <a:rPr lang="en-ZA" sz="1800" dirty="0" err="1" smtClean="0"/>
              <a:t>catalog</a:t>
            </a:r>
            <a:r>
              <a:rPr lang="en-ZA" sz="1800" dirty="0" smtClean="0"/>
              <a:t> of Open Educational Resources (OER) which aims to support the education community to find those resources and materials that meet their needs for teaching and learning through a specialized and collaborative search system and social tools."</a:t>
            </a:r>
          </a:p>
          <a:p>
            <a:r>
              <a:rPr lang="en-ZA" sz="1800" dirty="0" err="1" smtClean="0">
                <a:hlinkClick r:id="rId3"/>
              </a:rPr>
              <a:t>DiscoverEd</a:t>
            </a:r>
            <a:r>
              <a:rPr lang="en-ZA" sz="1800" dirty="0" smtClean="0"/>
              <a:t> - "Discover the Universe of Open Educational Resources"</a:t>
            </a:r>
          </a:p>
          <a:p>
            <a:r>
              <a:rPr lang="en-ZA" sz="1800" dirty="0" smtClean="0">
                <a:hlinkClick r:id="rId4"/>
              </a:rPr>
              <a:t>Jorum</a:t>
            </a:r>
            <a:r>
              <a:rPr lang="en-ZA" sz="1800" dirty="0" smtClean="0"/>
              <a:t> - "free learning and teaching resources, created and contributed by teaching staff from UK Further and Higher Education Institutions"</a:t>
            </a:r>
          </a:p>
          <a:p>
            <a:r>
              <a:rPr lang="en-ZA" sz="1800" dirty="0" err="1" smtClean="0">
                <a:hlinkClick r:id="rId5"/>
              </a:rPr>
              <a:t>CoL</a:t>
            </a:r>
            <a:r>
              <a:rPr lang="en-ZA" sz="1800" dirty="0" smtClean="0">
                <a:hlinkClick r:id="rId5"/>
              </a:rPr>
              <a:t> – knowledge finder</a:t>
            </a:r>
            <a:r>
              <a:rPr lang="en-ZA" sz="1800" dirty="0" smtClean="0"/>
              <a:t> – for an approach to searching for OER, open courseware, and other resources for learning </a:t>
            </a:r>
          </a:p>
          <a:p>
            <a:r>
              <a:rPr lang="en-ZA" sz="1800" dirty="0" smtClean="0">
                <a:hlinkClick r:id="rId6"/>
              </a:rPr>
              <a:t>OER Dynamic Search Engine</a:t>
            </a:r>
            <a:r>
              <a:rPr lang="en-ZA" sz="1800" dirty="0" smtClean="0"/>
              <a:t> - a wiki page of OER sites with accompanied search engine (powered by Google Custom Search)</a:t>
            </a:r>
          </a:p>
          <a:p>
            <a:r>
              <a:rPr lang="en-ZA" sz="1800" dirty="0" smtClean="0">
                <a:hlinkClick r:id="rId7"/>
              </a:rPr>
              <a:t>JISC Digital Media</a:t>
            </a:r>
            <a:r>
              <a:rPr lang="en-ZA" sz="1800" dirty="0" smtClean="0"/>
              <a:t> maintain guidance on finding video, audio and images online, including those licensed as Creative Commons.</a:t>
            </a:r>
          </a:p>
          <a:p>
            <a:endParaRPr lang="en-ZA" dirty="0" smtClean="0"/>
          </a:p>
        </p:txBody>
      </p:sp>
      <p:sp>
        <p:nvSpPr>
          <p:cNvPr id="32771" name="Title 1"/>
          <p:cNvSpPr>
            <a:spLocks noGrp="1"/>
          </p:cNvSpPr>
          <p:nvPr>
            <p:ph type="title"/>
          </p:nvPr>
        </p:nvSpPr>
        <p:spPr>
          <a:xfrm>
            <a:off x="457200" y="115888"/>
            <a:ext cx="8229600" cy="1143000"/>
          </a:xfrm>
        </p:spPr>
        <p:txBody>
          <a:bodyPr/>
          <a:lstStyle/>
          <a:p>
            <a:r>
              <a:rPr lang="en-ZA" sz="2800" b="1" smtClean="0"/>
              <a:t>Further search engines to try ….</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27</a:t>
            </a:fld>
            <a:endParaRPr lang="en-US" dirty="0"/>
          </a:p>
        </p:txBody>
      </p:sp>
    </p:spTree>
    <p:extLst>
      <p:ext uri="{BB962C8B-B14F-4D97-AF65-F5344CB8AC3E}">
        <p14:creationId xmlns:p14="http://schemas.microsoft.com/office/powerpoint/2010/main" val="3411257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369888"/>
            <a:ext cx="8229600" cy="1143000"/>
          </a:xfrm>
        </p:spPr>
        <p:txBody>
          <a:bodyPr/>
          <a:lstStyle/>
          <a:p>
            <a:r>
              <a:rPr lang="en-ZA" smtClean="0"/>
              <a:t>A useful resource</a:t>
            </a:r>
          </a:p>
        </p:txBody>
      </p:sp>
      <p:sp>
        <p:nvSpPr>
          <p:cNvPr id="33795" name="Content Placeholder 2"/>
          <p:cNvSpPr>
            <a:spLocks noGrp="1"/>
          </p:cNvSpPr>
          <p:nvPr>
            <p:ph idx="1"/>
          </p:nvPr>
        </p:nvSpPr>
        <p:spPr>
          <a:xfrm>
            <a:off x="457200" y="1624013"/>
            <a:ext cx="8229600" cy="4525962"/>
          </a:xfrm>
        </p:spPr>
        <p:txBody>
          <a:bodyPr/>
          <a:lstStyle/>
          <a:p>
            <a:r>
              <a:rPr lang="en-ZA" dirty="0" smtClean="0"/>
              <a:t>See </a:t>
            </a:r>
            <a:r>
              <a:rPr lang="en-ZA" dirty="0" smtClean="0">
                <a:solidFill>
                  <a:srgbClr val="FF0000"/>
                </a:solidFill>
              </a:rPr>
              <a:t>A basic Guide to OER </a:t>
            </a:r>
            <a:r>
              <a:rPr lang="en-ZA" dirty="0" smtClean="0"/>
              <a:t>in General OER Resources folder</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28</a:t>
            </a:fld>
            <a:endParaRPr lang="en-US" dirty="0"/>
          </a:p>
        </p:txBody>
      </p:sp>
    </p:spTree>
    <p:extLst>
      <p:ext uri="{BB962C8B-B14F-4D97-AF65-F5344CB8AC3E}">
        <p14:creationId xmlns:p14="http://schemas.microsoft.com/office/powerpoint/2010/main" val="9707033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115888"/>
            <a:ext cx="8229600" cy="1143000"/>
          </a:xfrm>
        </p:spPr>
        <p:txBody>
          <a:bodyPr/>
          <a:lstStyle/>
          <a:p>
            <a:r>
              <a:rPr lang="en-ZA" sz="2800" b="1" smtClean="0"/>
              <a:t>Lessons of experience for downloading</a:t>
            </a:r>
          </a:p>
        </p:txBody>
      </p:sp>
      <p:sp>
        <p:nvSpPr>
          <p:cNvPr id="31747" name="Content Placeholder 2"/>
          <p:cNvSpPr>
            <a:spLocks noGrp="1"/>
          </p:cNvSpPr>
          <p:nvPr>
            <p:ph idx="1"/>
          </p:nvPr>
        </p:nvSpPr>
        <p:spPr>
          <a:xfrm>
            <a:off x="442913" y="1042988"/>
            <a:ext cx="8229600" cy="4525962"/>
          </a:xfrm>
        </p:spPr>
        <p:txBody>
          <a:bodyPr/>
          <a:lstStyle/>
          <a:p>
            <a:pPr marL="0" indent="0">
              <a:buFont typeface="Arial" charset="0"/>
              <a:buNone/>
              <a:defRPr/>
            </a:pPr>
            <a:r>
              <a:rPr lang="en-ZA" sz="2000" dirty="0" smtClean="0"/>
              <a:t>Different sites have different downloading options  …</a:t>
            </a:r>
          </a:p>
          <a:p>
            <a:pPr>
              <a:buFont typeface="Arial" charset="0"/>
              <a:buChar char="•"/>
              <a:defRPr/>
            </a:pPr>
            <a:r>
              <a:rPr lang="en-ZA" sz="2000" dirty="0" smtClean="0"/>
              <a:t>MIT course has a Download course materials button which allows downloading of all the web pages as they appear.</a:t>
            </a:r>
          </a:p>
          <a:p>
            <a:pPr>
              <a:buFont typeface="Arial" charset="0"/>
              <a:buChar char="•"/>
              <a:defRPr/>
            </a:pPr>
            <a:r>
              <a:rPr lang="en-ZA" sz="2000" dirty="0" smtClean="0"/>
              <a:t>Open Learn has various options: </a:t>
            </a:r>
          </a:p>
          <a:p>
            <a:pPr lvl="1">
              <a:buFont typeface="Arial" charset="0"/>
              <a:buChar char="–"/>
              <a:defRPr/>
            </a:pPr>
            <a:r>
              <a:rPr lang="en-ZA" sz="1800" dirty="0" smtClean="0"/>
              <a:t>Print this unit </a:t>
            </a:r>
          </a:p>
          <a:p>
            <a:pPr lvl="1">
              <a:buFont typeface="Arial" charset="0"/>
              <a:buChar char="–"/>
              <a:defRPr/>
            </a:pPr>
            <a:r>
              <a:rPr lang="en-ZA" sz="1800" dirty="0" smtClean="0"/>
              <a:t>Download it for Moodle </a:t>
            </a:r>
          </a:p>
          <a:p>
            <a:pPr lvl="1">
              <a:buFont typeface="Arial" charset="0"/>
              <a:buChar char="–"/>
              <a:defRPr/>
            </a:pPr>
            <a:r>
              <a:rPr lang="en-ZA" sz="1800" dirty="0" smtClean="0"/>
              <a:t>Download as Word document</a:t>
            </a:r>
          </a:p>
          <a:p>
            <a:pPr lvl="1">
              <a:buFont typeface="Arial" charset="0"/>
              <a:buChar char="–"/>
              <a:defRPr/>
            </a:pPr>
            <a:r>
              <a:rPr lang="en-ZA" sz="1800" dirty="0" smtClean="0"/>
              <a:t>Zip file </a:t>
            </a:r>
          </a:p>
          <a:p>
            <a:pPr>
              <a:buFont typeface="Arial" charset="0"/>
              <a:buChar char="•"/>
              <a:defRPr/>
            </a:pPr>
            <a:r>
              <a:rPr lang="en-ZA" sz="2000" dirty="0" smtClean="0"/>
              <a:t>The Kelvin Seifert Ed Psych  textbook is available in a simple PDF from the Connexions site. The Global Text project version is a more glamorous PDF version, but takes a long time to download, and often the connection times out. </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29</a:t>
            </a:fld>
            <a:endParaRPr lang="en-US" dirty="0"/>
          </a:p>
        </p:txBody>
      </p:sp>
    </p:spTree>
    <p:extLst>
      <p:ext uri="{BB962C8B-B14F-4D97-AF65-F5344CB8AC3E}">
        <p14:creationId xmlns:p14="http://schemas.microsoft.com/office/powerpoint/2010/main" val="9555531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369888"/>
            <a:ext cx="8229600" cy="1143000"/>
          </a:xfrm>
        </p:spPr>
        <p:txBody>
          <a:bodyPr/>
          <a:lstStyle/>
          <a:p>
            <a:r>
              <a:rPr lang="en-ZA" sz="2800" b="1" smtClean="0"/>
              <a:t>But what are Open Educational Resources  </a:t>
            </a:r>
          </a:p>
        </p:txBody>
      </p:sp>
      <p:sp>
        <p:nvSpPr>
          <p:cNvPr id="8195" name="Content Placeholder 2"/>
          <p:cNvSpPr>
            <a:spLocks noGrp="1"/>
          </p:cNvSpPr>
          <p:nvPr>
            <p:ph idx="1"/>
          </p:nvPr>
        </p:nvSpPr>
        <p:spPr>
          <a:xfrm>
            <a:off x="433388" y="1512888"/>
            <a:ext cx="8229600" cy="4525962"/>
          </a:xfrm>
        </p:spPr>
        <p:txBody>
          <a:bodyPr/>
          <a:lstStyle/>
          <a:p>
            <a:pPr marL="0" indent="0">
              <a:buFont typeface="Arial" pitchFamily="34" charset="0"/>
              <a:buNone/>
            </a:pPr>
            <a:r>
              <a:rPr lang="en-ZA" sz="2400" dirty="0" smtClean="0"/>
              <a:t>OER are teaching, learning, and research resources that reside in the </a:t>
            </a:r>
            <a:r>
              <a:rPr lang="en-ZA" sz="2400" b="1" dirty="0" smtClean="0"/>
              <a:t>public domain </a:t>
            </a:r>
            <a:r>
              <a:rPr lang="en-ZA" sz="2400" dirty="0" smtClean="0"/>
              <a:t>or have been released under an </a:t>
            </a:r>
            <a:r>
              <a:rPr lang="en-ZA" sz="2400" b="1" dirty="0" smtClean="0"/>
              <a:t>intellectual property license </a:t>
            </a:r>
            <a:r>
              <a:rPr lang="en-ZA" sz="2400" dirty="0" smtClean="0"/>
              <a:t>that permits their </a:t>
            </a:r>
            <a:r>
              <a:rPr lang="en-ZA" sz="2400" b="1" dirty="0" smtClean="0"/>
              <a:t>free use or re-purposing </a:t>
            </a:r>
            <a:r>
              <a:rPr lang="en-ZA" sz="2400" dirty="0" smtClean="0"/>
              <a:t>by others.</a:t>
            </a:r>
          </a:p>
          <a:p>
            <a:pPr marL="0" indent="0">
              <a:buFont typeface="Arial" pitchFamily="34" charset="0"/>
              <a:buNone/>
            </a:pPr>
            <a:r>
              <a:rPr lang="en-ZA" sz="2400" dirty="0" smtClean="0"/>
              <a:t>Open educational resources include full courses, course materials, modules, textbooks, streaming videos, tests, software, and any other tools, materials, or techniques used to support access to knowledge. </a:t>
            </a:r>
          </a:p>
          <a:p>
            <a:pPr marL="0" indent="0">
              <a:buFont typeface="Arial" pitchFamily="34" charset="0"/>
              <a:buNone/>
            </a:pPr>
            <a:r>
              <a:rPr lang="en-ZA" sz="2400" dirty="0" smtClean="0"/>
              <a:t>(Atkins, </a:t>
            </a:r>
            <a:r>
              <a:rPr lang="en-ZA" sz="2400" dirty="0" err="1" smtClean="0"/>
              <a:t>Seely</a:t>
            </a:r>
            <a:r>
              <a:rPr lang="en-ZA" sz="2400" dirty="0" smtClean="0"/>
              <a:t> Brown &amp; Hammond, 2007, p.4)</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3</a:t>
            </a:fld>
            <a:endParaRPr lang="en-US" dirty="0"/>
          </a:p>
        </p:txBody>
      </p:sp>
    </p:spTree>
    <p:extLst>
      <p:ext uri="{BB962C8B-B14F-4D97-AF65-F5344CB8AC3E}">
        <p14:creationId xmlns:p14="http://schemas.microsoft.com/office/powerpoint/2010/main" val="15463766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369888"/>
            <a:ext cx="8229600" cy="1143000"/>
          </a:xfrm>
        </p:spPr>
        <p:txBody>
          <a:bodyPr/>
          <a:lstStyle/>
          <a:p>
            <a:r>
              <a:rPr lang="en-ZA" sz="2800" b="1" smtClean="0"/>
              <a:t>Lessons of experience for downloading</a:t>
            </a:r>
          </a:p>
        </p:txBody>
      </p:sp>
      <p:sp>
        <p:nvSpPr>
          <p:cNvPr id="35843" name="Content Placeholder 2"/>
          <p:cNvSpPr>
            <a:spLocks noGrp="1"/>
          </p:cNvSpPr>
          <p:nvPr>
            <p:ph idx="1"/>
          </p:nvPr>
        </p:nvSpPr>
        <p:spPr>
          <a:xfrm>
            <a:off x="457200" y="1624013"/>
            <a:ext cx="8229600" cy="4525962"/>
          </a:xfrm>
        </p:spPr>
        <p:txBody>
          <a:bodyPr/>
          <a:lstStyle/>
          <a:p>
            <a:r>
              <a:rPr lang="en-ZA" sz="2400" smtClean="0"/>
              <a:t>If you find the resource in a repository like OER Commons, and OCW Consortium or Jorum, or Connexions, and have trouble downloading from there, go to the institutional home for the resource, and see if they offer better downloading options.</a:t>
            </a:r>
          </a:p>
          <a:p>
            <a:r>
              <a:rPr lang="en-ZA" sz="2400" smtClean="0"/>
              <a:t>If you download a zipped file (docs/assets compressed and kept together), you need to extract the files to a folder. Then when you open it, look for a file called start.htm, begin.htm, or index or default.htm if you want to read it as an web based course. </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30</a:t>
            </a:fld>
            <a:endParaRPr lang="en-US" dirty="0"/>
          </a:p>
        </p:txBody>
      </p:sp>
    </p:spTree>
    <p:extLst>
      <p:ext uri="{BB962C8B-B14F-4D97-AF65-F5344CB8AC3E}">
        <p14:creationId xmlns:p14="http://schemas.microsoft.com/office/powerpoint/2010/main" val="18285138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Summing up and policy implications</a:t>
            </a:r>
            <a:endParaRPr lang="en-ZA" dirty="0"/>
          </a:p>
        </p:txBody>
      </p:sp>
      <p:sp>
        <p:nvSpPr>
          <p:cNvPr id="3" name="Slide Number Placeholder 2"/>
          <p:cNvSpPr>
            <a:spLocks noGrp="1"/>
          </p:cNvSpPr>
          <p:nvPr>
            <p:ph type="sldNum" sz="quarter" idx="12"/>
          </p:nvPr>
        </p:nvSpPr>
        <p:spPr/>
        <p:txBody>
          <a:bodyPr/>
          <a:lstStyle/>
          <a:p>
            <a:pPr>
              <a:defRPr/>
            </a:pPr>
            <a:fld id="{F57FB4D2-CB21-4612-B8B3-7DCD84471685}" type="slidenum">
              <a:rPr lang="en-US" smtClean="0"/>
              <a:pPr>
                <a:defRPr/>
              </a:pPr>
              <a:t>31</a:t>
            </a:fld>
            <a:endParaRPr lang="en-US"/>
          </a:p>
        </p:txBody>
      </p:sp>
    </p:spTree>
    <p:extLst>
      <p:ext uri="{BB962C8B-B14F-4D97-AF65-F5344CB8AC3E}">
        <p14:creationId xmlns:p14="http://schemas.microsoft.com/office/powerpoint/2010/main" val="10011735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An overview</a:t>
            </a:r>
            <a:endParaRPr lang="en-ZA"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33459031"/>
              </p:ext>
            </p:extLst>
          </p:nvPr>
        </p:nvGraphicFramePr>
        <p:xfrm>
          <a:off x="457200" y="1600200"/>
          <a:ext cx="8229600" cy="396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2"/>
          </p:nvPr>
        </p:nvSpPr>
        <p:spPr/>
        <p:txBody>
          <a:bodyPr/>
          <a:lstStyle/>
          <a:p>
            <a:pPr>
              <a:defRPr/>
            </a:pPr>
            <a:fld id="{1CCFC18E-655F-4B54-9774-599234E7ADBD}" type="slidenum">
              <a:rPr lang="en-US" smtClean="0"/>
              <a:pPr>
                <a:defRPr/>
              </a:pPr>
              <a:t>32</a:t>
            </a:fld>
            <a:endParaRPr lang="en-US" dirty="0"/>
          </a:p>
        </p:txBody>
      </p:sp>
    </p:spTree>
    <p:extLst>
      <p:ext uri="{BB962C8B-B14F-4D97-AF65-F5344CB8AC3E}">
        <p14:creationId xmlns:p14="http://schemas.microsoft.com/office/powerpoint/2010/main" val="42092195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369888"/>
            <a:ext cx="8229600" cy="1143000"/>
          </a:xfrm>
        </p:spPr>
        <p:txBody>
          <a:bodyPr/>
          <a:lstStyle/>
          <a:p>
            <a:r>
              <a:rPr lang="en-ZA" b="1" smtClean="0"/>
              <a:t>What are the policy implications?</a:t>
            </a:r>
          </a:p>
        </p:txBody>
      </p:sp>
      <p:sp>
        <p:nvSpPr>
          <p:cNvPr id="41987" name="Content Placeholder 2"/>
          <p:cNvSpPr>
            <a:spLocks noGrp="1"/>
          </p:cNvSpPr>
          <p:nvPr>
            <p:ph idx="1"/>
          </p:nvPr>
        </p:nvSpPr>
        <p:spPr>
          <a:xfrm>
            <a:off x="457200" y="1624013"/>
            <a:ext cx="8229600" cy="4525962"/>
          </a:xfrm>
        </p:spPr>
        <p:txBody>
          <a:bodyPr/>
          <a:lstStyle/>
          <a:p>
            <a:endParaRPr lang="en-ZA" smtClean="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33</a:t>
            </a:fld>
            <a:endParaRPr lang="en-US" dirty="0"/>
          </a:p>
        </p:txBody>
      </p:sp>
    </p:spTree>
    <p:extLst>
      <p:ext uri="{BB962C8B-B14F-4D97-AF65-F5344CB8AC3E}">
        <p14:creationId xmlns:p14="http://schemas.microsoft.com/office/powerpoint/2010/main" val="2009837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ctrTitle"/>
          </p:nvPr>
        </p:nvSpPr>
        <p:spPr>
          <a:xfrm>
            <a:off x="647700" y="2989263"/>
            <a:ext cx="7772400" cy="936625"/>
          </a:xfrm>
        </p:spPr>
        <p:txBody>
          <a:bodyPr/>
          <a:lstStyle/>
          <a:p>
            <a:pPr eaLnBrk="1" hangingPunct="1"/>
            <a:r>
              <a:rPr lang="en-GB" sz="3800" smtClean="0"/>
              <a:t>Thank you</a:t>
            </a:r>
          </a:p>
        </p:txBody>
      </p:sp>
      <p:sp>
        <p:nvSpPr>
          <p:cNvPr id="60419" name="Subtitle 2"/>
          <p:cNvSpPr>
            <a:spLocks noGrp="1"/>
          </p:cNvSpPr>
          <p:nvPr>
            <p:ph type="subTitle" idx="1"/>
          </p:nvPr>
        </p:nvSpPr>
        <p:spPr>
          <a:xfrm>
            <a:off x="1576388" y="3733800"/>
            <a:ext cx="5915025" cy="1447800"/>
          </a:xfrm>
        </p:spPr>
        <p:txBody>
          <a:bodyPr/>
          <a:lstStyle/>
          <a:p>
            <a:pPr eaLnBrk="1" hangingPunct="1">
              <a:defRPr/>
            </a:pPr>
            <a:r>
              <a:rPr lang="en-GB" sz="1400" dirty="0" smtClean="0">
                <a:solidFill>
                  <a:srgbClr val="3333FF"/>
                </a:solidFill>
                <a:hlinkClick r:id="rId3"/>
              </a:rPr>
              <a:t> </a:t>
            </a:r>
          </a:p>
          <a:p>
            <a:pPr eaLnBrk="1" hangingPunct="1">
              <a:defRPr/>
            </a:pPr>
            <a:r>
              <a:rPr lang="en-GB" sz="1800" dirty="0" smtClean="0"/>
              <a:t>    </a:t>
            </a:r>
            <a:r>
              <a:rPr lang="en-GB" sz="1800" dirty="0" smtClean="0">
                <a:solidFill>
                  <a:schemeClr val="tx1"/>
                </a:solidFill>
              </a:rPr>
              <a:t>Tessa Welch/Tony Mays	</a:t>
            </a:r>
          </a:p>
          <a:p>
            <a:pPr eaLnBrk="1" hangingPunct="1">
              <a:defRPr/>
            </a:pPr>
            <a:r>
              <a:rPr lang="en-GB" sz="1400" dirty="0" smtClean="0">
                <a:solidFill>
                  <a:srgbClr val="3333FF"/>
                </a:solidFill>
                <a:hlinkClick r:id="rId4"/>
              </a:rPr>
              <a:t>Contact: tonym@saide.org.za</a:t>
            </a:r>
            <a:endParaRPr lang="en-GB" sz="1400" dirty="0" smtClean="0">
              <a:solidFill>
                <a:srgbClr val="3333FF"/>
              </a:solidFill>
            </a:endParaRPr>
          </a:p>
          <a:p>
            <a:pPr eaLnBrk="1" hangingPunct="1">
              <a:defRPr/>
            </a:pPr>
            <a:endParaRPr lang="en-GB" sz="1400" dirty="0" smtClean="0">
              <a:solidFill>
                <a:srgbClr val="3333FF"/>
              </a:solidFill>
            </a:endParaRPr>
          </a:p>
        </p:txBody>
      </p:sp>
      <p:pic>
        <p:nvPicPr>
          <p:cNvPr id="43012" name="Picture 2">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1143000"/>
            <a:ext cx="1828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TextBox 6"/>
          <p:cNvSpPr txBox="1">
            <a:spLocks noChangeArrowheads="1"/>
          </p:cNvSpPr>
          <p:nvPr/>
        </p:nvSpPr>
        <p:spPr bwMode="auto">
          <a:xfrm>
            <a:off x="457200" y="2133600"/>
            <a:ext cx="815340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ctr" eaLnBrk="1" hangingPunct="1"/>
            <a:r>
              <a:rPr lang="en-US" sz="2000" dirty="0">
                <a:solidFill>
                  <a:srgbClr val="1B346B"/>
                </a:solidFill>
                <a:latin typeface="Calibri" pitchFamily="34" charset="0"/>
              </a:rPr>
              <a:t>This work is licensed under a </a:t>
            </a:r>
            <a:br>
              <a:rPr lang="en-US" sz="2000" dirty="0">
                <a:solidFill>
                  <a:srgbClr val="1B346B"/>
                </a:solidFill>
                <a:latin typeface="Calibri" pitchFamily="34" charset="0"/>
              </a:rPr>
            </a:br>
            <a:r>
              <a:rPr lang="en-US" sz="2000" dirty="0">
                <a:solidFill>
                  <a:srgbClr val="1B346B"/>
                </a:solidFill>
                <a:hlinkClick r:id="rId5"/>
              </a:rPr>
              <a:t>Creative Commons Attribution 4.0 License</a:t>
            </a:r>
            <a:endParaRPr lang="en-US" sz="2000" dirty="0">
              <a:solidFill>
                <a:srgbClr val="1B346B"/>
              </a:solidFill>
            </a:endParaRPr>
          </a:p>
          <a:p>
            <a:pPr algn="ctr" eaLnBrk="1" hangingPunct="1"/>
            <a:endParaRPr lang="en-US" sz="2000" dirty="0">
              <a:solidFill>
                <a:srgbClr val="1B346B"/>
              </a:solidFill>
              <a:latin typeface="Calibri" pitchFamily="34" charset="0"/>
            </a:endParaRPr>
          </a:p>
          <a:p>
            <a:pPr algn="ctr" eaLnBrk="1" hangingPunct="1"/>
            <a:endParaRPr lang="en-US" sz="2000" dirty="0">
              <a:solidFill>
                <a:srgbClr val="1B346B"/>
              </a:solidFill>
              <a:latin typeface="Calibri" pitchFamily="34" charset="0"/>
            </a:endParaRPr>
          </a:p>
          <a:p>
            <a:pPr algn="ctr" eaLnBrk="1" hangingPunct="1"/>
            <a:endParaRPr lang="en-US" sz="2000" dirty="0">
              <a:solidFill>
                <a:srgbClr val="1B346B"/>
              </a:solidFill>
              <a:latin typeface="Calibri" pitchFamily="34" charset="0"/>
            </a:endParaRPr>
          </a:p>
        </p:txBody>
      </p:sp>
      <p:sp>
        <p:nvSpPr>
          <p:cNvPr id="2" name="Slide Number Placeholder 1"/>
          <p:cNvSpPr>
            <a:spLocks noGrp="1"/>
          </p:cNvSpPr>
          <p:nvPr>
            <p:ph type="sldNum" sz="quarter" idx="10"/>
          </p:nvPr>
        </p:nvSpPr>
        <p:spPr/>
        <p:txBody>
          <a:bodyPr/>
          <a:lstStyle/>
          <a:p>
            <a:pPr>
              <a:defRPr/>
            </a:pPr>
            <a:fld id="{1950EFE4-E3CE-40D4-8161-183A92BDDD6C}" type="slidenum">
              <a:rPr lang="en-GB" smtClean="0"/>
              <a:pPr>
                <a:defRPr/>
              </a:pPr>
              <a:t>34</a:t>
            </a:fld>
            <a:endParaRPr lang="en-GB" dirty="0"/>
          </a:p>
        </p:txBody>
      </p:sp>
    </p:spTree>
    <p:extLst>
      <p:ext uri="{BB962C8B-B14F-4D97-AF65-F5344CB8AC3E}">
        <p14:creationId xmlns:p14="http://schemas.microsoft.com/office/powerpoint/2010/main" val="118950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369888"/>
            <a:ext cx="8229600" cy="1143000"/>
          </a:xfrm>
        </p:spPr>
        <p:txBody>
          <a:bodyPr/>
          <a:lstStyle/>
          <a:p>
            <a:r>
              <a:rPr lang="en-ZA" smtClean="0"/>
              <a:t>FREE?</a:t>
            </a:r>
          </a:p>
        </p:txBody>
      </p:sp>
      <p:sp>
        <p:nvSpPr>
          <p:cNvPr id="3" name="Content Placeholder 2"/>
          <p:cNvSpPr>
            <a:spLocks noGrp="1"/>
          </p:cNvSpPr>
          <p:nvPr>
            <p:ph idx="1"/>
          </p:nvPr>
        </p:nvSpPr>
        <p:spPr>
          <a:xfrm>
            <a:off x="457200" y="1624013"/>
            <a:ext cx="8229600" cy="4525962"/>
          </a:xfrm>
        </p:spPr>
        <p:txBody>
          <a:bodyPr/>
          <a:lstStyle/>
          <a:p>
            <a:pPr>
              <a:buFont typeface="Arial" charset="0"/>
              <a:buChar char="•"/>
              <a:defRPr/>
            </a:pPr>
            <a:r>
              <a:rPr lang="en-ZA" dirty="0" smtClean="0"/>
              <a:t>“Free use”</a:t>
            </a:r>
          </a:p>
          <a:p>
            <a:pPr marL="400050" lvl="1" indent="0">
              <a:buFont typeface="Arial" charset="0"/>
              <a:buNone/>
              <a:defRPr/>
            </a:pPr>
            <a:r>
              <a:rPr lang="en-ZA" dirty="0" smtClean="0"/>
              <a:t>Free as in no cost</a:t>
            </a:r>
          </a:p>
          <a:p>
            <a:pPr marL="400050" lvl="1" indent="0">
              <a:buFont typeface="Arial" charset="0"/>
              <a:buNone/>
              <a:defRPr/>
            </a:pPr>
            <a:r>
              <a:rPr lang="en-ZA" dirty="0" smtClean="0"/>
              <a:t>Free as in no permission required</a:t>
            </a:r>
          </a:p>
          <a:p>
            <a:pPr marL="0" indent="0">
              <a:buFont typeface="Arial" charset="0"/>
              <a:buNone/>
              <a:defRPr/>
            </a:pPr>
            <a:r>
              <a:rPr lang="en-ZA" dirty="0" smtClean="0"/>
              <a:t>AND/OR</a:t>
            </a:r>
          </a:p>
          <a:p>
            <a:pPr>
              <a:buFont typeface="Arial" charset="0"/>
              <a:buChar char="•"/>
              <a:defRPr/>
            </a:pPr>
            <a:r>
              <a:rPr lang="en-ZA" dirty="0" smtClean="0"/>
              <a:t>Some can be “re-purposed”</a:t>
            </a:r>
          </a:p>
          <a:p>
            <a:pPr marL="400050" lvl="1" indent="0">
              <a:buFont typeface="Arial" charset="0"/>
              <a:buNone/>
              <a:defRPr/>
            </a:pPr>
            <a:r>
              <a:rPr lang="en-ZA" dirty="0" smtClean="0"/>
              <a:t>Adapted, translated, re-mixed…</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4</a:t>
            </a:fld>
            <a:endParaRPr lang="en-US" dirty="0"/>
          </a:p>
        </p:txBody>
      </p:sp>
    </p:spTree>
    <p:extLst>
      <p:ext uri="{BB962C8B-B14F-4D97-AF65-F5344CB8AC3E}">
        <p14:creationId xmlns:p14="http://schemas.microsoft.com/office/powerpoint/2010/main" val="5029981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369888"/>
            <a:ext cx="8229600" cy="1143000"/>
          </a:xfrm>
        </p:spPr>
        <p:txBody>
          <a:bodyPr/>
          <a:lstStyle/>
          <a:p>
            <a:r>
              <a:rPr lang="en-ZA" sz="2800" b="1" smtClean="0"/>
              <a:t>OPEN LICENCES (such as Creative Commons)</a:t>
            </a:r>
          </a:p>
        </p:txBody>
      </p:sp>
      <p:sp>
        <p:nvSpPr>
          <p:cNvPr id="3" name="Content Placeholder 2"/>
          <p:cNvSpPr>
            <a:spLocks noGrp="1"/>
          </p:cNvSpPr>
          <p:nvPr>
            <p:ph idx="1"/>
          </p:nvPr>
        </p:nvSpPr>
        <p:spPr>
          <a:xfrm>
            <a:off x="914400" y="1370013"/>
            <a:ext cx="8229600" cy="4525962"/>
          </a:xfrm>
        </p:spPr>
        <p:txBody>
          <a:bodyPr/>
          <a:lstStyle/>
          <a:p>
            <a:pPr marL="0" indent="0">
              <a:buFont typeface="Arial" charset="0"/>
              <a:buNone/>
              <a:defRPr/>
            </a:pPr>
            <a:r>
              <a:rPr lang="en-ZA" sz="2800" b="1" dirty="0" smtClean="0"/>
              <a:t>Without  pay or permission</a:t>
            </a:r>
            <a:r>
              <a:rPr lang="en-ZA" sz="2800" dirty="0" smtClean="0"/>
              <a:t>, these licences allow you </a:t>
            </a:r>
          </a:p>
          <a:p>
            <a:pPr marL="0" indent="0">
              <a:buFont typeface="Arial" charset="0"/>
              <a:buNone/>
              <a:defRPr/>
            </a:pPr>
            <a:r>
              <a:rPr lang="en-ZA" sz="2800" dirty="0" smtClean="0"/>
              <a:t>to copy and distribute the material. </a:t>
            </a:r>
          </a:p>
          <a:p>
            <a:pPr marL="0" indent="0">
              <a:buFont typeface="Arial" charset="0"/>
              <a:buNone/>
              <a:defRPr/>
            </a:pPr>
            <a:r>
              <a:rPr lang="en-ZA" sz="2800" dirty="0" smtClean="0"/>
              <a:t>Authors </a:t>
            </a:r>
            <a:r>
              <a:rPr lang="en-ZA" sz="2800" b="1" dirty="0" smtClean="0"/>
              <a:t>retain copyright ©</a:t>
            </a:r>
            <a:r>
              <a:rPr lang="en-ZA" sz="2800" dirty="0"/>
              <a:t> </a:t>
            </a:r>
            <a:r>
              <a:rPr lang="en-ZA" sz="2800" dirty="0" smtClean="0"/>
              <a:t>…… but agree in advance </a:t>
            </a:r>
          </a:p>
          <a:p>
            <a:pPr marL="0" indent="0">
              <a:buFont typeface="Arial" charset="0"/>
              <a:buNone/>
              <a:defRPr/>
            </a:pPr>
            <a:r>
              <a:rPr lang="en-ZA" sz="2800" dirty="0" smtClean="0"/>
              <a:t>to redistribution </a:t>
            </a:r>
            <a:r>
              <a:rPr lang="en-ZA" sz="2800" b="1" dirty="0" smtClean="0"/>
              <a:t>with attribution</a:t>
            </a:r>
            <a:endParaRPr lang="en-ZA" sz="2800" dirty="0" smtClean="0"/>
          </a:p>
          <a:p>
            <a:pPr marL="0" indent="0">
              <a:buFont typeface="Arial" charset="0"/>
              <a:buNone/>
              <a:defRPr/>
            </a:pPr>
            <a:endParaRPr lang="en-ZA" sz="2800" dirty="0" smtClean="0"/>
          </a:p>
          <a:p>
            <a:pPr lvl="1">
              <a:buFont typeface="Arial" charset="0"/>
              <a:buChar char="–"/>
              <a:defRPr/>
            </a:pPr>
            <a:endParaRPr lang="en-ZA" dirty="0" smtClean="0"/>
          </a:p>
          <a:p>
            <a:pPr>
              <a:buFont typeface="Arial" charset="0"/>
              <a:buChar char="•"/>
              <a:defRPr/>
            </a:pPr>
            <a:endParaRPr lang="en-ZA" dirty="0"/>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938" y="4540251"/>
            <a:ext cx="597217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8800" y="3594102"/>
            <a:ext cx="5286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6900" y="4579938"/>
            <a:ext cx="603250"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6188" y="4622800"/>
            <a:ext cx="574675"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2775" y="4595813"/>
            <a:ext cx="606425" cy="65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5</a:t>
            </a:fld>
            <a:endParaRPr lang="en-US" dirty="0"/>
          </a:p>
        </p:txBody>
      </p:sp>
    </p:spTree>
    <p:extLst>
      <p:ext uri="{BB962C8B-B14F-4D97-AF65-F5344CB8AC3E}">
        <p14:creationId xmlns:p14="http://schemas.microsoft.com/office/powerpoint/2010/main" val="17069328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369888"/>
            <a:ext cx="8229600" cy="1143000"/>
          </a:xfrm>
        </p:spPr>
        <p:txBody>
          <a:bodyPr/>
          <a:lstStyle/>
          <a:p>
            <a:r>
              <a:rPr lang="en-ZA" sz="2800" b="1" smtClean="0"/>
              <a:t>Discuss: Which are the most common Creative Commons (CC) licences?</a:t>
            </a:r>
          </a:p>
        </p:txBody>
      </p:sp>
      <p:sp>
        <p:nvSpPr>
          <p:cNvPr id="11267" name="Content Placeholder 2"/>
          <p:cNvSpPr>
            <a:spLocks noGrp="1"/>
          </p:cNvSpPr>
          <p:nvPr>
            <p:ph idx="1"/>
          </p:nvPr>
        </p:nvSpPr>
        <p:spPr>
          <a:xfrm>
            <a:off x="457200" y="1624013"/>
            <a:ext cx="8229600" cy="4525962"/>
          </a:xfrm>
        </p:spPr>
        <p:txBody>
          <a:bodyPr/>
          <a:lstStyle/>
          <a:p>
            <a:pPr marL="0" indent="0">
              <a:buFont typeface="Arial" pitchFamily="34" charset="0"/>
              <a:buNone/>
            </a:pPr>
            <a:r>
              <a:rPr lang="en-ZA" sz="2800" b="1" dirty="0" smtClean="0">
                <a:solidFill>
                  <a:srgbClr val="FF0000"/>
                </a:solidFill>
              </a:rPr>
              <a:t>Look through your spread sheet</a:t>
            </a:r>
          </a:p>
          <a:p>
            <a:pPr lvl="1">
              <a:buFont typeface="Wingdings" pitchFamily="2" charset="2"/>
              <a:buChar char="q"/>
            </a:pPr>
            <a:r>
              <a:rPr lang="en-ZA" sz="2400" dirty="0" smtClean="0"/>
              <a:t>CC BY (only attribution required) </a:t>
            </a:r>
          </a:p>
          <a:p>
            <a:pPr lvl="1">
              <a:buFont typeface="Wingdings" pitchFamily="2" charset="2"/>
              <a:buChar char="q"/>
            </a:pPr>
            <a:r>
              <a:rPr lang="en-ZA" sz="2400" dirty="0" smtClean="0"/>
              <a:t>CC BY-NC (not for commercial use)</a:t>
            </a:r>
          </a:p>
          <a:p>
            <a:pPr lvl="1">
              <a:buFont typeface="Wingdings" pitchFamily="2" charset="2"/>
              <a:buChar char="q"/>
            </a:pPr>
            <a:r>
              <a:rPr lang="en-ZA" sz="2400" dirty="0" smtClean="0"/>
              <a:t>CC BY-SA (must share back under same licence)</a:t>
            </a:r>
          </a:p>
          <a:p>
            <a:pPr lvl="1">
              <a:buFont typeface="Wingdings" pitchFamily="2" charset="2"/>
              <a:buChar char="q"/>
            </a:pPr>
            <a:r>
              <a:rPr lang="en-ZA" sz="2400" dirty="0" smtClean="0"/>
              <a:t>CC BY-NC-SA </a:t>
            </a:r>
          </a:p>
          <a:p>
            <a:pPr lvl="1">
              <a:buFont typeface="Wingdings" pitchFamily="2" charset="2"/>
              <a:buChar char="q"/>
            </a:pPr>
            <a:r>
              <a:rPr lang="en-ZA" sz="2400" dirty="0" smtClean="0"/>
              <a:t>CC BY-NC-ND (not allowed to make derivatives - adapt, revise </a:t>
            </a:r>
            <a:r>
              <a:rPr lang="en-ZA" sz="2400" dirty="0" err="1" smtClean="0"/>
              <a:t>etc</a:t>
            </a:r>
            <a:r>
              <a:rPr lang="en-ZA" sz="2400" dirty="0" smtClean="0"/>
              <a:t>) </a:t>
            </a:r>
          </a:p>
          <a:p>
            <a:pPr marL="0" indent="0">
              <a:buFont typeface="Arial" pitchFamily="34" charset="0"/>
              <a:buNone/>
            </a:pPr>
            <a:endParaRPr lang="en-ZA" sz="2800" b="1" dirty="0" smtClean="0"/>
          </a:p>
          <a:p>
            <a:pPr marL="0" indent="0">
              <a:buFont typeface="Arial" pitchFamily="34" charset="0"/>
              <a:buNone/>
            </a:pPr>
            <a:r>
              <a:rPr lang="en-ZA" sz="2800" b="1" dirty="0" smtClean="0"/>
              <a:t>What other licences are there?</a:t>
            </a:r>
          </a:p>
        </p:txBody>
      </p:sp>
      <p:pic>
        <p:nvPicPr>
          <p:cNvPr id="11268"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2074069"/>
            <a:ext cx="436562"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4718" y="3225007"/>
            <a:ext cx="433387"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65948" y="2571751"/>
            <a:ext cx="3937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3952" y="4332286"/>
            <a:ext cx="381000" cy="42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3512" y="2542382"/>
            <a:ext cx="436562"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4400" y="2721769"/>
            <a:ext cx="436562"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3454401"/>
            <a:ext cx="436562"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49700" y="3491707"/>
            <a:ext cx="3937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1036" y="3468689"/>
            <a:ext cx="433387"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1610" y="4292599"/>
            <a:ext cx="436562"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4529" y="4332286"/>
            <a:ext cx="3937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6</a:t>
            </a:fld>
            <a:endParaRPr lang="en-US" dirty="0"/>
          </a:p>
        </p:txBody>
      </p:sp>
    </p:spTree>
    <p:extLst>
      <p:ext uri="{BB962C8B-B14F-4D97-AF65-F5344CB8AC3E}">
        <p14:creationId xmlns:p14="http://schemas.microsoft.com/office/powerpoint/2010/main" val="39943316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2"/>
          <p:cNvSpPr>
            <a:spLocks noChangeArrowheads="1"/>
          </p:cNvSpPr>
          <p:nvPr/>
        </p:nvSpPr>
        <p:spPr bwMode="auto">
          <a:xfrm>
            <a:off x="344488" y="258763"/>
            <a:ext cx="85264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nchor="ctr">
            <a:spAutoFit/>
          </a:bodyPr>
          <a:lstStyle/>
          <a:p>
            <a:pPr>
              <a:buClr>
                <a:srgbClr val="000000"/>
              </a:buClr>
              <a:buSzPct val="10000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pPr>
            <a:r>
              <a:rPr lang="en-US" sz="3500">
                <a:solidFill>
                  <a:srgbClr val="FFFFFF"/>
                </a:solidFill>
                <a:cs typeface="Arial" pitchFamily="34" charset="0"/>
              </a:rPr>
              <a:t>Some rights reserved: a spectrum for </a:t>
            </a:r>
            <a:r>
              <a:rPr lang="en-US" sz="3800" b="1">
                <a:solidFill>
                  <a:srgbClr val="FF8000"/>
                </a:solidFill>
                <a:cs typeface="Arial" pitchFamily="34" charset="0"/>
              </a:rPr>
              <a:t>OER</a:t>
            </a:r>
          </a:p>
        </p:txBody>
      </p:sp>
      <p:sp>
        <p:nvSpPr>
          <p:cNvPr id="12291" name="Rectangle 13"/>
          <p:cNvSpPr>
            <a:spLocks noChangeArrowheads="1"/>
          </p:cNvSpPr>
          <p:nvPr/>
        </p:nvSpPr>
        <p:spPr bwMode="auto">
          <a:xfrm>
            <a:off x="401638" y="3652838"/>
            <a:ext cx="1955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28606" bIns="0"/>
          <a:lstStyle/>
          <a:p>
            <a:pPr>
              <a:buClr>
                <a:srgbClr val="000000"/>
              </a:buClr>
              <a:buSzPct val="10000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pPr>
            <a:r>
              <a:rPr lang="en-US" sz="2100">
                <a:solidFill>
                  <a:srgbClr val="009999"/>
                </a:solidFill>
                <a:cs typeface="Arial" pitchFamily="34" charset="0"/>
              </a:rPr>
              <a:t>least restrictive</a:t>
            </a:r>
          </a:p>
        </p:txBody>
      </p:sp>
      <p:sp>
        <p:nvSpPr>
          <p:cNvPr id="12292" name="Rectangle 14"/>
          <p:cNvSpPr>
            <a:spLocks noChangeArrowheads="1"/>
          </p:cNvSpPr>
          <p:nvPr/>
        </p:nvSpPr>
        <p:spPr bwMode="auto">
          <a:xfrm>
            <a:off x="6727825" y="3652838"/>
            <a:ext cx="19891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28606" bIns="0"/>
          <a:lstStyle/>
          <a:p>
            <a:pPr>
              <a:buClr>
                <a:srgbClr val="000000"/>
              </a:buClr>
              <a:buSzPct val="10000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pPr>
            <a:r>
              <a:rPr lang="en-US" sz="2100">
                <a:solidFill>
                  <a:srgbClr val="CCCCFF"/>
                </a:solidFill>
                <a:cs typeface="Arial" pitchFamily="34" charset="0"/>
                <a:hlinkClick r:id="rId3"/>
              </a:rPr>
              <a:t>most restrictive</a:t>
            </a:r>
          </a:p>
        </p:txBody>
      </p:sp>
      <p:sp>
        <p:nvSpPr>
          <p:cNvPr id="12293" name="Line 15"/>
          <p:cNvSpPr>
            <a:spLocks noChangeShapeType="1"/>
          </p:cNvSpPr>
          <p:nvPr/>
        </p:nvSpPr>
        <p:spPr bwMode="auto">
          <a:xfrm flipV="1">
            <a:off x="2438400" y="3832225"/>
            <a:ext cx="4202113" cy="14288"/>
          </a:xfrm>
          <a:prstGeom prst="line">
            <a:avLst/>
          </a:prstGeom>
          <a:noFill/>
          <a:ln w="63360">
            <a:solidFill>
              <a:srgbClr val="FFFFFF"/>
            </a:solidFill>
            <a:miter lim="800000"/>
            <a:headEnd type="triangle" w="med" len="med"/>
            <a:tailEnd type="triangle" w="med" len="med"/>
          </a:ln>
          <a:extLst>
            <a:ext uri="{909E8E84-426E-40DD-AFC4-6F175D3DCCD1}">
              <a14:hiddenFill xmlns:a14="http://schemas.microsoft.com/office/drawing/2010/main">
                <a:noFill/>
              </a14:hiddenFill>
            </a:ext>
          </a:extLst>
        </p:spPr>
        <p:txBody>
          <a:bodyPr lIns="64301" tIns="32150" rIns="64301" bIns="32150"/>
          <a:lstStyle/>
          <a:p>
            <a:endParaRPr lang="en-ZA"/>
          </a:p>
        </p:txBody>
      </p:sp>
      <p:pic>
        <p:nvPicPr>
          <p:cNvPr id="12294"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6438" y="3079750"/>
            <a:ext cx="98742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229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071813"/>
            <a:ext cx="9858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229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8513" y="3079750"/>
            <a:ext cx="985837"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229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67300" y="3070225"/>
            <a:ext cx="9874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2298"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26163" y="3052763"/>
            <a:ext cx="9858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2299"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95613" y="3079750"/>
            <a:ext cx="985837"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2300" name="Rectangle 7"/>
          <p:cNvSpPr>
            <a:spLocks noChangeArrowheads="1"/>
          </p:cNvSpPr>
          <p:nvPr/>
        </p:nvSpPr>
        <p:spPr bwMode="auto">
          <a:xfrm>
            <a:off x="69850" y="3071813"/>
            <a:ext cx="804863" cy="339725"/>
          </a:xfrm>
          <a:prstGeom prst="rect">
            <a:avLst/>
          </a:prstGeom>
          <a:solidFill>
            <a:srgbClr val="AAB1AB"/>
          </a:solidFill>
          <a:ln w="12600">
            <a:solidFill>
              <a:srgbClr val="000000"/>
            </a:solidFill>
            <a:round/>
            <a:headEnd/>
            <a:tailEnd/>
          </a:ln>
        </p:spPr>
        <p:txBody>
          <a:bodyPr wrap="none" lIns="64301" tIns="32150" rIns="64301" bIns="32150" anchor="ctr"/>
          <a:lstStyle/>
          <a:p>
            <a:pPr algn="ctr">
              <a:buClr>
                <a:srgbClr val="000000"/>
              </a:buClr>
              <a:buSzPct val="100000"/>
              <a:buFont typeface="Times New Roman" pitchFamily="18" charset="0"/>
              <a:buNone/>
            </a:pPr>
            <a:endParaRPr lang="en-US">
              <a:ea typeface="ヒラギノ角ゴ ProN W3"/>
              <a:cs typeface="ヒラギノ角ゴ ProN W3"/>
            </a:endParaRPr>
          </a:p>
        </p:txBody>
      </p:sp>
      <p:pic>
        <p:nvPicPr>
          <p:cNvPr id="12301"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900" y="3071813"/>
            <a:ext cx="3476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2302" name="Rectangle 9"/>
          <p:cNvSpPr>
            <a:spLocks noChangeArrowheads="1"/>
          </p:cNvSpPr>
          <p:nvPr/>
        </p:nvSpPr>
        <p:spPr bwMode="auto">
          <a:xfrm>
            <a:off x="441325" y="3132138"/>
            <a:ext cx="414338"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36960" bIns="0">
            <a:spAutoFit/>
          </a:bodyPr>
          <a:lstStyle/>
          <a:p>
            <a:pPr>
              <a:lnSpc>
                <a:spcPct val="71000"/>
              </a:lnSpc>
              <a:buClr>
                <a:srgbClr val="000000"/>
              </a:buClr>
              <a:buSzPct val="10000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pPr>
            <a:r>
              <a:rPr lang="en-US" sz="800" b="1">
                <a:solidFill>
                  <a:srgbClr val="000000"/>
                </a:solidFill>
                <a:cs typeface="Arial" pitchFamily="34" charset="0"/>
              </a:rPr>
              <a:t>Public </a:t>
            </a:r>
          </a:p>
          <a:p>
            <a:pPr>
              <a:lnSpc>
                <a:spcPct val="71000"/>
              </a:lnSpc>
              <a:buClr>
                <a:srgbClr val="000000"/>
              </a:buClr>
              <a:buSzPct val="10000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pPr>
            <a:r>
              <a:rPr lang="en-US" sz="800" b="1">
                <a:solidFill>
                  <a:srgbClr val="000000"/>
                </a:solidFill>
                <a:cs typeface="Arial" pitchFamily="34" charset="0"/>
              </a:rPr>
              <a:t>Domain</a:t>
            </a:r>
          </a:p>
        </p:txBody>
      </p:sp>
      <p:sp>
        <p:nvSpPr>
          <p:cNvPr id="12303" name="Rectangle 10"/>
          <p:cNvSpPr>
            <a:spLocks noChangeArrowheads="1"/>
          </p:cNvSpPr>
          <p:nvPr/>
        </p:nvSpPr>
        <p:spPr bwMode="auto">
          <a:xfrm>
            <a:off x="8183563" y="3071813"/>
            <a:ext cx="889000" cy="339725"/>
          </a:xfrm>
          <a:prstGeom prst="rect">
            <a:avLst/>
          </a:prstGeom>
          <a:solidFill>
            <a:srgbClr val="AAB1AB"/>
          </a:solidFill>
          <a:ln w="12600">
            <a:solidFill>
              <a:srgbClr val="000000"/>
            </a:solidFill>
            <a:round/>
            <a:headEnd/>
            <a:tailEnd/>
          </a:ln>
        </p:spPr>
        <p:txBody>
          <a:bodyPr wrap="none" lIns="64301" tIns="32150" rIns="64301" bIns="32150" anchor="ctr"/>
          <a:lstStyle/>
          <a:p>
            <a:pPr algn="ctr">
              <a:buClr>
                <a:srgbClr val="000000"/>
              </a:buClr>
              <a:buSzPct val="100000"/>
              <a:buFont typeface="Times New Roman" pitchFamily="18" charset="0"/>
              <a:buNone/>
            </a:pPr>
            <a:endParaRPr lang="en-US">
              <a:ea typeface="ヒラギノ角ゴ ProN W3"/>
              <a:cs typeface="ヒラギノ角ゴ ProN W3"/>
            </a:endParaRPr>
          </a:p>
        </p:txBody>
      </p:sp>
      <p:sp>
        <p:nvSpPr>
          <p:cNvPr id="12304" name="Rectangle 11"/>
          <p:cNvSpPr>
            <a:spLocks noChangeArrowheads="1"/>
          </p:cNvSpPr>
          <p:nvPr/>
        </p:nvSpPr>
        <p:spPr bwMode="auto">
          <a:xfrm>
            <a:off x="8535988" y="3098800"/>
            <a:ext cx="590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36960" bIns="0"/>
          <a:lstStyle/>
          <a:p>
            <a:pPr>
              <a:lnSpc>
                <a:spcPct val="71000"/>
              </a:lnSpc>
              <a:buClr>
                <a:srgbClr val="000000"/>
              </a:buClr>
              <a:buSzPct val="10000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pPr>
            <a:r>
              <a:rPr lang="en-US" sz="800" b="1">
                <a:solidFill>
                  <a:srgbClr val="000000"/>
                </a:solidFill>
                <a:cs typeface="Arial" pitchFamily="34" charset="0"/>
              </a:rPr>
              <a:t>All Rights Reserved</a:t>
            </a:r>
          </a:p>
        </p:txBody>
      </p:sp>
      <p:pic>
        <p:nvPicPr>
          <p:cNvPr id="12305"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83563" y="3084513"/>
            <a:ext cx="3238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2306" name="Picture 17" descr="88x31.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927100" y="3070225"/>
            <a:ext cx="10191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7" name="Text Box 20"/>
          <p:cNvSpPr txBox="1">
            <a:spLocks noChangeArrowheads="1"/>
          </p:cNvSpPr>
          <p:nvPr/>
        </p:nvSpPr>
        <p:spPr bwMode="auto">
          <a:xfrm>
            <a:off x="8215313" y="2624138"/>
            <a:ext cx="7239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sz="7000">
                <a:solidFill>
                  <a:srgbClr val="FF0000"/>
                </a:solidFill>
                <a:ea typeface="ヒラギノ角ゴ ProN W3"/>
                <a:cs typeface="ヒラギノ角ゴ ProN W3"/>
              </a:rPr>
              <a:t>X</a:t>
            </a:r>
          </a:p>
        </p:txBody>
      </p:sp>
      <p:sp>
        <p:nvSpPr>
          <p:cNvPr id="12308" name="Text Box 20"/>
          <p:cNvSpPr txBox="1">
            <a:spLocks noChangeArrowheads="1"/>
          </p:cNvSpPr>
          <p:nvPr/>
        </p:nvSpPr>
        <p:spPr bwMode="auto">
          <a:xfrm>
            <a:off x="7304088" y="2624138"/>
            <a:ext cx="7239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sz="7000">
                <a:solidFill>
                  <a:srgbClr val="FF0000"/>
                </a:solidFill>
                <a:ea typeface="ヒラギノ角ゴ ProN W3"/>
                <a:cs typeface="ヒラギノ角ゴ ProN W3"/>
              </a:rPr>
              <a:t>X</a:t>
            </a:r>
          </a:p>
        </p:txBody>
      </p:sp>
      <p:sp>
        <p:nvSpPr>
          <p:cNvPr id="12309" name="Text Box 20"/>
          <p:cNvSpPr txBox="1">
            <a:spLocks noChangeArrowheads="1"/>
          </p:cNvSpPr>
          <p:nvPr/>
        </p:nvSpPr>
        <p:spPr bwMode="auto">
          <a:xfrm>
            <a:off x="6340475" y="2614613"/>
            <a:ext cx="722313"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sz="7000">
                <a:solidFill>
                  <a:srgbClr val="FF0000"/>
                </a:solidFill>
                <a:ea typeface="ヒラギノ角ゴ ProN W3"/>
                <a:cs typeface="ヒラギノ角ゴ ProN W3"/>
              </a:rPr>
              <a:t>X</a:t>
            </a:r>
          </a:p>
        </p:txBody>
      </p:sp>
      <p:sp>
        <p:nvSpPr>
          <p:cNvPr id="2" name="Slide Number Placeholder 1"/>
          <p:cNvSpPr>
            <a:spLocks noGrp="1"/>
          </p:cNvSpPr>
          <p:nvPr>
            <p:ph type="sldNum" sz="quarter" idx="12"/>
          </p:nvPr>
        </p:nvSpPr>
        <p:spPr/>
        <p:txBody>
          <a:bodyPr/>
          <a:lstStyle/>
          <a:p>
            <a:pPr>
              <a:defRPr/>
            </a:pPr>
            <a:fld id="{8D822582-5761-49B7-B596-7CEC95A594D7}" type="slidenum">
              <a:rPr lang="en-US" smtClean="0"/>
              <a:pPr>
                <a:defRPr/>
              </a:pPr>
              <a:t>7</a:t>
            </a:fld>
            <a:endParaRPr lang="en-US"/>
          </a:p>
        </p:txBody>
      </p:sp>
    </p:spTree>
    <p:extLst>
      <p:ext uri="{BB962C8B-B14F-4D97-AF65-F5344CB8AC3E}">
        <p14:creationId xmlns:p14="http://schemas.microsoft.com/office/powerpoint/2010/main" val="2326526886"/>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341313"/>
            <a:ext cx="8229600" cy="1143000"/>
          </a:xfrm>
        </p:spPr>
        <p:txBody>
          <a:bodyPr/>
          <a:lstStyle/>
          <a:p>
            <a:r>
              <a:rPr lang="en-ZA" sz="2800" b="1" smtClean="0"/>
              <a:t>So what’s the difference between searching for information on the web and searching for OER?</a:t>
            </a:r>
          </a:p>
        </p:txBody>
      </p:sp>
      <p:sp>
        <p:nvSpPr>
          <p:cNvPr id="3" name="Content Placeholder 2"/>
          <p:cNvSpPr>
            <a:spLocks noGrp="1"/>
          </p:cNvSpPr>
          <p:nvPr>
            <p:ph idx="1"/>
          </p:nvPr>
        </p:nvSpPr>
        <p:spPr>
          <a:xfrm>
            <a:off x="457200" y="1455738"/>
            <a:ext cx="8229600" cy="4525962"/>
          </a:xfrm>
        </p:spPr>
        <p:txBody>
          <a:bodyPr/>
          <a:lstStyle/>
          <a:p>
            <a:pPr marL="0" indent="0" algn="ctr">
              <a:buFont typeface="Arial" charset="0"/>
              <a:buNone/>
              <a:defRPr/>
            </a:pPr>
            <a:r>
              <a:rPr lang="en-ZA" sz="2800" dirty="0" smtClean="0"/>
              <a:t>THE LICENCE</a:t>
            </a:r>
          </a:p>
          <a:p>
            <a:pPr marL="0" indent="0">
              <a:buFont typeface="Arial" charset="0"/>
              <a:buNone/>
              <a:defRPr/>
            </a:pPr>
            <a:r>
              <a:rPr lang="en-ZA" sz="2400" dirty="0" smtClean="0"/>
              <a:t>BUT</a:t>
            </a:r>
            <a:endParaRPr lang="en-ZA" sz="1800" dirty="0" smtClean="0"/>
          </a:p>
          <a:p>
            <a:pPr>
              <a:buFont typeface="Arial" charset="0"/>
              <a:buChar char="•"/>
              <a:defRPr/>
            </a:pPr>
            <a:r>
              <a:rPr lang="en-ZA" sz="2400" dirty="0" smtClean="0"/>
              <a:t>Not all usable material has an obvious open licence.</a:t>
            </a:r>
          </a:p>
          <a:p>
            <a:pPr marL="400050" lvl="1" indent="0">
              <a:buFont typeface="Arial" charset="0"/>
              <a:buNone/>
              <a:defRPr/>
            </a:pPr>
            <a:r>
              <a:rPr lang="en-ZA" sz="1800" dirty="0" err="1" smtClean="0"/>
              <a:t>Eg</a:t>
            </a:r>
            <a:r>
              <a:rPr lang="en-ZA" sz="1800" dirty="0" smtClean="0"/>
              <a:t> Open Access publishing: free online access without licensing fees – but unless the resource has an open licence, you do need to ask permission to copy and redistribute. </a:t>
            </a:r>
          </a:p>
          <a:p>
            <a:pPr marL="0" indent="0">
              <a:buFont typeface="Arial" charset="0"/>
              <a:buNone/>
              <a:defRPr/>
            </a:pPr>
            <a:r>
              <a:rPr lang="en-ZA" sz="2400" dirty="0"/>
              <a:t>ALSO</a:t>
            </a:r>
          </a:p>
          <a:p>
            <a:pPr>
              <a:buFont typeface="Arial" charset="0"/>
              <a:buChar char="•"/>
              <a:defRPr/>
            </a:pPr>
            <a:r>
              <a:rPr lang="en-ZA" sz="2400" dirty="0"/>
              <a:t>If it’s on the web, authors may be more open to requests for permission to use the material</a:t>
            </a:r>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8</a:t>
            </a:fld>
            <a:endParaRPr lang="en-US" dirty="0"/>
          </a:p>
        </p:txBody>
      </p:sp>
    </p:spTree>
    <p:extLst>
      <p:ext uri="{BB962C8B-B14F-4D97-AF65-F5344CB8AC3E}">
        <p14:creationId xmlns:p14="http://schemas.microsoft.com/office/powerpoint/2010/main" val="9074009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369888"/>
            <a:ext cx="8229600" cy="1143000"/>
          </a:xfrm>
        </p:spPr>
        <p:txBody>
          <a:bodyPr/>
          <a:lstStyle/>
          <a:p>
            <a:r>
              <a:rPr lang="en-ZA" sz="2800" b="1" smtClean="0"/>
              <a:t>Strategies for searching</a:t>
            </a:r>
          </a:p>
        </p:txBody>
      </p:sp>
      <p:sp>
        <p:nvSpPr>
          <p:cNvPr id="3" name="Content Placeholder 2"/>
          <p:cNvSpPr>
            <a:spLocks noGrp="1"/>
          </p:cNvSpPr>
          <p:nvPr>
            <p:ph idx="1"/>
          </p:nvPr>
        </p:nvSpPr>
        <p:spPr>
          <a:xfrm>
            <a:off x="457200" y="1341438"/>
            <a:ext cx="8229600" cy="4525962"/>
          </a:xfrm>
        </p:spPr>
        <p:txBody>
          <a:bodyPr/>
          <a:lstStyle/>
          <a:p>
            <a:pPr marL="514350" indent="-514350">
              <a:buFont typeface="+mj-lt"/>
              <a:buAutoNum type="arabicPeriod"/>
              <a:defRPr/>
            </a:pPr>
            <a:r>
              <a:rPr lang="en-ZA" sz="2400" dirty="0" smtClean="0"/>
              <a:t>Start with initiatives that you know about and see how they can help you:</a:t>
            </a:r>
          </a:p>
          <a:p>
            <a:pPr marL="1314450" lvl="2" indent="-514350">
              <a:buFont typeface="Arial" charset="0"/>
              <a:buChar char="•"/>
              <a:defRPr/>
            </a:pPr>
            <a:r>
              <a:rPr lang="en-ZA" sz="2000" dirty="0" smtClean="0"/>
              <a:t>TESSA</a:t>
            </a:r>
          </a:p>
          <a:p>
            <a:pPr marL="1314450" lvl="2" indent="-514350">
              <a:buFont typeface="Arial" charset="0"/>
              <a:buChar char="•"/>
              <a:defRPr/>
            </a:pPr>
            <a:r>
              <a:rPr lang="en-ZA" sz="2000" dirty="0" smtClean="0"/>
              <a:t>African Virtual University</a:t>
            </a:r>
          </a:p>
          <a:p>
            <a:pPr marL="1314450" lvl="2" indent="-514350">
              <a:buFont typeface="Arial" charset="0"/>
              <a:buChar char="•"/>
              <a:defRPr/>
            </a:pPr>
            <a:r>
              <a:rPr lang="en-ZA" sz="2000" dirty="0" smtClean="0"/>
              <a:t>Saide/OER Africa</a:t>
            </a:r>
          </a:p>
          <a:p>
            <a:pPr marL="514350" indent="-514350">
              <a:buFont typeface="+mj-lt"/>
              <a:buAutoNum type="arabicPeriod"/>
              <a:defRPr/>
            </a:pPr>
            <a:r>
              <a:rPr lang="en-ZA" sz="2400" dirty="0" smtClean="0"/>
              <a:t>Go to a preferred textbook you can work with and find a free online section and build around that.</a:t>
            </a:r>
          </a:p>
          <a:p>
            <a:pPr marL="514350" indent="-514350">
              <a:buFont typeface="+mj-lt"/>
              <a:buAutoNum type="arabicPeriod"/>
              <a:defRPr/>
            </a:pPr>
            <a:r>
              <a:rPr lang="en-ZA" sz="2400" dirty="0" smtClean="0"/>
              <a:t>Embark on a thorough search for suitable material using Google, OER search engines, OER repositories  </a:t>
            </a:r>
          </a:p>
          <a:p>
            <a:pPr marL="0" indent="0">
              <a:buFont typeface="Arial" charset="0"/>
              <a:buNone/>
              <a:defRPr/>
            </a:pPr>
            <a:endParaRPr lang="en-ZA" sz="2800" dirty="0" smtClean="0"/>
          </a:p>
          <a:p>
            <a:pPr marL="400050" lvl="1" indent="0">
              <a:buFont typeface="Arial" charset="0"/>
              <a:buNone/>
              <a:defRPr/>
            </a:pPr>
            <a:endParaRPr lang="en-ZA" dirty="0"/>
          </a:p>
        </p:txBody>
      </p:sp>
      <p:sp>
        <p:nvSpPr>
          <p:cNvPr id="2" name="Slide Number Placeholder 1"/>
          <p:cNvSpPr>
            <a:spLocks noGrp="1"/>
          </p:cNvSpPr>
          <p:nvPr>
            <p:ph type="sldNum" sz="quarter" idx="12"/>
          </p:nvPr>
        </p:nvSpPr>
        <p:spPr/>
        <p:txBody>
          <a:bodyPr/>
          <a:lstStyle/>
          <a:p>
            <a:pPr>
              <a:defRPr/>
            </a:pPr>
            <a:fld id="{1CCFC18E-655F-4B54-9774-599234E7ADBD}" type="slidenum">
              <a:rPr lang="en-US" smtClean="0"/>
              <a:pPr>
                <a:defRPr/>
              </a:pPr>
              <a:t>9</a:t>
            </a:fld>
            <a:endParaRPr lang="en-US" dirty="0"/>
          </a:p>
        </p:txBody>
      </p:sp>
    </p:spTree>
    <p:extLst>
      <p:ext uri="{BB962C8B-B14F-4D97-AF65-F5344CB8AC3E}">
        <p14:creationId xmlns:p14="http://schemas.microsoft.com/office/powerpoint/2010/main" val="30477498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4521</TotalTime>
  <Words>1603</Words>
  <Application>Microsoft Office PowerPoint</Application>
  <PresentationFormat>On-screen Show (4:3)</PresentationFormat>
  <Paragraphs>186</Paragraphs>
  <Slides>34</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MS PGothic</vt:lpstr>
      <vt:lpstr>Arial</vt:lpstr>
      <vt:lpstr>Arial Rounded MT Bold</vt:lpstr>
      <vt:lpstr>Calibri</vt:lpstr>
      <vt:lpstr>Times New Roman</vt:lpstr>
      <vt:lpstr>Wingdings</vt:lpstr>
      <vt:lpstr>ヒラギノ角ゴ ProN W3</vt:lpstr>
      <vt:lpstr>Office Theme</vt:lpstr>
      <vt:lpstr>PowerPoint Presentation</vt:lpstr>
      <vt:lpstr>Your situation?</vt:lpstr>
      <vt:lpstr>But what are Open Educational Resources  </vt:lpstr>
      <vt:lpstr>FREE?</vt:lpstr>
      <vt:lpstr>OPEN LICENCES (such as Creative Commons)</vt:lpstr>
      <vt:lpstr>Discuss: Which are the most common Creative Commons (CC) licences?</vt:lpstr>
      <vt:lpstr>PowerPoint Presentation</vt:lpstr>
      <vt:lpstr>So what’s the difference between searching for information on the web and searching for OER?</vt:lpstr>
      <vt:lpstr>Strategies for searching</vt:lpstr>
      <vt:lpstr>A thorough search</vt:lpstr>
      <vt:lpstr>Brief for Saide’s Info Services Manager – Jenny Louw</vt:lpstr>
      <vt:lpstr>Jenny Louw’s Search Strategy</vt:lpstr>
      <vt:lpstr>Jenny Louw’s Lessons of Experience</vt:lpstr>
      <vt:lpstr>Search on general teacher education topic: “Educational Psychology”</vt:lpstr>
      <vt:lpstr>Summary of findings from Google</vt:lpstr>
      <vt:lpstr>PowerPoint Presentation</vt:lpstr>
      <vt:lpstr>The Global Text project – involving students …</vt:lpstr>
      <vt:lpstr>The Global Text project - http://globaltext.terry.uga.edu/</vt:lpstr>
      <vt:lpstr>OER@AVU – Teacher Education – Psychology </vt:lpstr>
      <vt:lpstr>Saide Teacher Education – www.oerafrica.org/teachered</vt:lpstr>
      <vt:lpstr>OER Commons – http://www.oercommons.org/</vt:lpstr>
      <vt:lpstr>Folksemantic –  http://www.folksemantic.com/</vt:lpstr>
      <vt:lpstr>But it also has a “Search the Web” button …</vt:lpstr>
      <vt:lpstr>www.intute.ac.uk - Subject catalogue and search engine managed by various UK academic institutions </vt:lpstr>
      <vt:lpstr>OCW Consortium - http://www.ocwconsortium.org/en/courses</vt:lpstr>
      <vt:lpstr>Merlot – Educational Psychology  http://www.merlot.org/merlot/index.htm</vt:lpstr>
      <vt:lpstr>Further search engines to try ….</vt:lpstr>
      <vt:lpstr>A useful resource</vt:lpstr>
      <vt:lpstr>Lessons of experience for downloading</vt:lpstr>
      <vt:lpstr>Lessons of experience for downloading</vt:lpstr>
      <vt:lpstr>Summing up and policy implications</vt:lpstr>
      <vt:lpstr>An overview</vt:lpstr>
      <vt:lpstr>What are the policy implications?</vt:lpstr>
      <vt:lpstr>Thank you</vt:lpstr>
    </vt:vector>
  </TitlesOfParts>
  <Company>Inkvault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Rosemary</dc:creator>
  <cp:lastModifiedBy>Tony Mays</cp:lastModifiedBy>
  <cp:revision>170</cp:revision>
  <dcterms:created xsi:type="dcterms:W3CDTF">2010-01-15T08:29:05Z</dcterms:created>
  <dcterms:modified xsi:type="dcterms:W3CDTF">2016-02-11T12:19:56Z</dcterms:modified>
</cp:coreProperties>
</file>