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475" r:id="rId2"/>
    <p:sldId id="533" r:id="rId3"/>
    <p:sldId id="534" r:id="rId4"/>
    <p:sldId id="535" r:id="rId5"/>
    <p:sldId id="536" r:id="rId6"/>
    <p:sldId id="537" r:id="rId7"/>
    <p:sldId id="532" r:id="rId8"/>
  </p:sldIdLst>
  <p:sldSz cx="9144000" cy="6858000" type="screen4x3"/>
  <p:notesSz cx="6888163" cy="100203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6">
          <p15:clr>
            <a:srgbClr val="A4A3A4"/>
          </p15:clr>
        </p15:guide>
        <p15:guide id="2" pos="217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3301"/>
    <a:srgbClr val="F58320"/>
    <a:srgbClr val="F5801F"/>
    <a:srgbClr val="B58D0B"/>
    <a:srgbClr val="5732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7289" autoAdjust="0"/>
  </p:normalViewPr>
  <p:slideViewPr>
    <p:cSldViewPr>
      <p:cViewPr varScale="1">
        <p:scale>
          <a:sx n="57" d="100"/>
          <a:sy n="57" d="100"/>
        </p:scale>
        <p:origin x="90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90" d="100"/>
          <a:sy n="90" d="100"/>
        </p:scale>
        <p:origin x="-2022" y="1188"/>
      </p:cViewPr>
      <p:guideLst>
        <p:guide orient="horz" pos="3156"/>
        <p:guide pos="217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r>
              <a:rPr lang="en-GB"/>
              <a:t>21/11/2011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BA16845A-E157-4680-9FF1-DF13B20E19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09166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GB"/>
              <a:t>21/11/2011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pPr lvl="0"/>
            <a:endParaRPr lang="en-GB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10213" cy="4510088"/>
          </a:xfrm>
          <a:prstGeom prst="rect">
            <a:avLst/>
          </a:prstGeom>
        </p:spPr>
        <p:txBody>
          <a:bodyPr vert="horz" lIns="96616" tIns="48308" rIns="96616" bIns="48308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fld id="{9DD301C9-C4B1-43C6-8507-5EFADED312B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5163747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E3F38CD-FB97-4B56-969B-9A9CA5C12683}" type="slidenum">
              <a:rPr lang="en-GB" smtClean="0"/>
              <a:pPr>
                <a:defRPr/>
              </a:pPr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5378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>
              <a:cs typeface="Arial" pitchFamily="34" charset="0"/>
            </a:endParaRPr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85001" indent="-30192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207694" indent="-24153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90771" indent="-24153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173849" indent="-24153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656926" indent="-241539" defTabSz="4830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3140004" indent="-241539" defTabSz="4830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623081" indent="-241539" defTabSz="4830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4106159" indent="-241539" defTabSz="4830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B126EC1C-F461-47EC-99FD-A991EFBECCE6}" type="slidenum">
              <a:rPr lang="en-GB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846689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BE4931-EF61-4B9A-B4CD-AA78B6D772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8164B-A6E2-4192-AA4B-1734DD772B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bg>
      <p:bgPr shadeToTitle="1">
        <a:gradFill flip="none" rotWithShape="1">
          <a:gsLst>
            <a:gs pos="0">
              <a:schemeClr val="bg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logo_drafts v7 feb25.jpg"/>
          <p:cNvPicPr>
            <a:picLocks noChangeAspect="1"/>
          </p:cNvPicPr>
          <p:nvPr userDrawn="1"/>
        </p:nvPicPr>
        <p:blipFill>
          <a:blip r:embed="rId2" cstate="print"/>
          <a:srcRect l="7031" t="13235" r="67188" b="67068"/>
          <a:stretch>
            <a:fillRect/>
          </a:stretch>
        </p:blipFill>
        <p:spPr bwMode="auto">
          <a:xfrm>
            <a:off x="6786563" y="5786438"/>
            <a:ext cx="2357437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24"/>
          <p:cNvGrpSpPr>
            <a:grpSpLocks/>
          </p:cNvGrpSpPr>
          <p:nvPr userDrawn="1"/>
        </p:nvGrpSpPr>
        <p:grpSpPr bwMode="auto">
          <a:xfrm>
            <a:off x="142875" y="142875"/>
            <a:ext cx="4000500" cy="4286250"/>
            <a:chOff x="642910" y="642918"/>
            <a:chExt cx="3633814" cy="3733824"/>
          </a:xfrm>
        </p:grpSpPr>
        <p:sp>
          <p:nvSpPr>
            <p:cNvPr id="6" name="Oval 5"/>
            <p:cNvSpPr/>
            <p:nvPr userDrawn="1"/>
          </p:nvSpPr>
          <p:spPr>
            <a:xfrm>
              <a:off x="642910" y="642918"/>
              <a:ext cx="2143140" cy="2143140"/>
            </a:xfrm>
            <a:prstGeom prst="ellipse">
              <a:avLst/>
            </a:prstGeom>
            <a:noFill/>
            <a:ln w="0" cmpd="dbl">
              <a:gradFill flip="none" rotWithShape="1">
                <a:gsLst>
                  <a:gs pos="0">
                    <a:srgbClr val="92D050"/>
                  </a:gs>
                  <a:gs pos="50000">
                    <a:schemeClr val="accent3">
                      <a:lumMod val="75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0" scaled="0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7" name="Oval 6"/>
            <p:cNvSpPr/>
            <p:nvPr userDrawn="1"/>
          </p:nvSpPr>
          <p:spPr>
            <a:xfrm>
              <a:off x="2428860" y="3500438"/>
              <a:ext cx="838208" cy="876304"/>
            </a:xfrm>
            <a:prstGeom prst="ellipse">
              <a:avLst/>
            </a:prstGeom>
            <a:noFill/>
            <a:ln w="0" cmpd="dbl">
              <a:gradFill flip="none" rotWithShape="1">
                <a:gsLst>
                  <a:gs pos="0">
                    <a:srgbClr val="92D050"/>
                  </a:gs>
                  <a:gs pos="50000">
                    <a:schemeClr val="accent3">
                      <a:lumMod val="75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8" name="Oval 7"/>
            <p:cNvSpPr/>
            <p:nvPr userDrawn="1"/>
          </p:nvSpPr>
          <p:spPr>
            <a:xfrm>
              <a:off x="2928926" y="2214554"/>
              <a:ext cx="838208" cy="876304"/>
            </a:xfrm>
            <a:prstGeom prst="ellipse">
              <a:avLst/>
            </a:prstGeom>
            <a:noFill/>
            <a:ln w="0" cmpd="dbl">
              <a:gradFill flip="none" rotWithShape="1">
                <a:gsLst>
                  <a:gs pos="0">
                    <a:srgbClr val="92D050"/>
                  </a:gs>
                  <a:gs pos="50000">
                    <a:schemeClr val="accent3">
                      <a:lumMod val="75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9" name="Oval 8"/>
            <p:cNvSpPr/>
            <p:nvPr userDrawn="1"/>
          </p:nvSpPr>
          <p:spPr>
            <a:xfrm>
              <a:off x="2428860" y="2786058"/>
              <a:ext cx="571504" cy="528638"/>
            </a:xfrm>
            <a:prstGeom prst="ellipse">
              <a:avLst/>
            </a:prstGeom>
            <a:noFill/>
            <a:ln w="0" cmpd="dbl">
              <a:gradFill flip="none" rotWithShape="1">
                <a:gsLst>
                  <a:gs pos="0">
                    <a:srgbClr val="92D050"/>
                  </a:gs>
                  <a:gs pos="50000">
                    <a:schemeClr val="accent3">
                      <a:lumMod val="75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0" name="Oval 9"/>
            <p:cNvSpPr/>
            <p:nvPr userDrawn="1"/>
          </p:nvSpPr>
          <p:spPr>
            <a:xfrm>
              <a:off x="3929058" y="1928802"/>
              <a:ext cx="347666" cy="385762"/>
            </a:xfrm>
            <a:prstGeom prst="ellipse">
              <a:avLst/>
            </a:prstGeom>
            <a:noFill/>
            <a:ln w="0" cmpd="dbl">
              <a:gradFill flip="none" rotWithShape="1">
                <a:gsLst>
                  <a:gs pos="0">
                    <a:srgbClr val="92D050"/>
                  </a:gs>
                  <a:gs pos="50000">
                    <a:schemeClr val="accent3">
                      <a:lumMod val="75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1" name="Oval 10"/>
            <p:cNvSpPr/>
            <p:nvPr userDrawn="1"/>
          </p:nvSpPr>
          <p:spPr>
            <a:xfrm>
              <a:off x="3143240" y="3214686"/>
              <a:ext cx="347666" cy="385762"/>
            </a:xfrm>
            <a:prstGeom prst="ellipse">
              <a:avLst/>
            </a:prstGeom>
            <a:noFill/>
            <a:ln w="0" cmpd="dbl">
              <a:gradFill flip="none" rotWithShape="1">
                <a:gsLst>
                  <a:gs pos="0">
                    <a:srgbClr val="92D050"/>
                  </a:gs>
                  <a:gs pos="50000">
                    <a:schemeClr val="accent3">
                      <a:lumMod val="75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2" name="Oval 11"/>
            <p:cNvSpPr/>
            <p:nvPr userDrawn="1"/>
          </p:nvSpPr>
          <p:spPr>
            <a:xfrm>
              <a:off x="2786050" y="1071546"/>
              <a:ext cx="347666" cy="385762"/>
            </a:xfrm>
            <a:prstGeom prst="ellipse">
              <a:avLst/>
            </a:prstGeom>
            <a:noFill/>
            <a:ln w="0" cmpd="dbl">
              <a:gradFill flip="none" rotWithShape="1">
                <a:gsLst>
                  <a:gs pos="0">
                    <a:srgbClr val="92D050"/>
                  </a:gs>
                  <a:gs pos="50000">
                    <a:schemeClr val="accent3">
                      <a:lumMod val="75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3" name="Oval 12"/>
            <p:cNvSpPr/>
            <p:nvPr userDrawn="1"/>
          </p:nvSpPr>
          <p:spPr>
            <a:xfrm>
              <a:off x="2071670" y="3214686"/>
              <a:ext cx="347666" cy="385762"/>
            </a:xfrm>
            <a:prstGeom prst="ellipse">
              <a:avLst/>
            </a:prstGeom>
            <a:noFill/>
            <a:ln w="0" cmpd="dbl">
              <a:gradFill flip="none" rotWithShape="1">
                <a:gsLst>
                  <a:gs pos="0">
                    <a:srgbClr val="92D050"/>
                  </a:gs>
                  <a:gs pos="50000">
                    <a:schemeClr val="accent3">
                      <a:lumMod val="75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4" name="Oval 13"/>
            <p:cNvSpPr/>
            <p:nvPr userDrawn="1"/>
          </p:nvSpPr>
          <p:spPr>
            <a:xfrm>
              <a:off x="2928926" y="1643050"/>
              <a:ext cx="571504" cy="528638"/>
            </a:xfrm>
            <a:prstGeom prst="ellipse">
              <a:avLst/>
            </a:prstGeom>
            <a:noFill/>
            <a:ln w="0" cmpd="dbl">
              <a:gradFill flip="none" rotWithShape="1">
                <a:gsLst>
                  <a:gs pos="0">
                    <a:srgbClr val="92D050"/>
                  </a:gs>
                  <a:gs pos="50000">
                    <a:schemeClr val="accent3">
                      <a:lumMod val="75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Autofit/>
          </a:bodyPr>
          <a:lstStyle>
            <a:lvl1pPr algn="r">
              <a:defRPr sz="6000">
                <a:solidFill>
                  <a:srgbClr val="F583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58052" cy="1752600"/>
          </a:xfrm>
        </p:spPr>
        <p:txBody>
          <a:bodyPr/>
          <a:lstStyle>
            <a:lvl1pPr marL="0" indent="0" algn="r">
              <a:buNone/>
              <a:defRPr>
                <a:solidFill>
                  <a:srgbClr val="573301"/>
                </a:solidFill>
                <a:latin typeface="Arial Rounded MT Bold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15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r">
              <a:defRPr baseline="0">
                <a:solidFill>
                  <a:srgbClr val="573301"/>
                </a:solidFill>
              </a:defRPr>
            </a:lvl1pPr>
          </a:lstStyle>
          <a:p>
            <a:pPr>
              <a:defRPr/>
            </a:pPr>
            <a:fld id="{1950EFE4-E3CE-40D4-8161-183A92BDDD6C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 algn="l">
              <a:defRPr sz="1200">
                <a:solidFill>
                  <a:srgbClr val="B38C0B"/>
                </a:solidFill>
                <a:latin typeface="Arial Rounded MT Bold" pitchFamily="34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7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algn="ctr">
              <a:defRPr sz="1200">
                <a:solidFill>
                  <a:srgbClr val="B38C0B"/>
                </a:solidFill>
                <a:latin typeface="Arial Rounded MT Bold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buClr>
                <a:srgbClr val="F58320"/>
              </a:buClr>
              <a:buSzPct val="85000"/>
              <a:buFont typeface="Wingdings" pitchFamily="2" charset="2"/>
              <a:buChar char="v"/>
              <a:defRPr/>
            </a:lvl2pPr>
            <a:lvl3pPr>
              <a:buClr>
                <a:srgbClr val="F58320"/>
              </a:buClr>
              <a:buSzPct val="85000"/>
              <a:buFont typeface="Wingdings" pitchFamily="2" charset="2"/>
              <a:buChar char="v"/>
              <a:defRPr/>
            </a:lvl3pPr>
            <a:lvl4pPr>
              <a:buClr>
                <a:srgbClr val="F58320"/>
              </a:buClr>
              <a:buSzPct val="85000"/>
              <a:buFont typeface="Wingdings" pitchFamily="2" charset="2"/>
              <a:buChar char="v"/>
              <a:defRPr/>
            </a:lvl4pPr>
            <a:lvl5pPr>
              <a:buClr>
                <a:srgbClr val="F58320"/>
              </a:buClr>
              <a:buSzPct val="85000"/>
              <a:buFont typeface="Wingdings" pitchFamily="2" charset="2"/>
              <a:buChar char="v"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1CCFC18E-655F-4B54-9774-599234E7ADB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FB4D2-CB21-4612-B8B3-7DCD844716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276CC3-2D46-462B-8178-0D12D07E03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78693-E414-4B41-9DF8-661A8C66C1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0557A-7753-42D2-AA88-5FF66885EA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822582-5761-49B7-B596-7CEC95A594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DA64B9-56F8-4AE5-B8B5-7CD801C59C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F19E7-68CF-4385-A8CA-BE8E7D8B3B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566EC97-2466-464D-88B6-8435D9D972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5786438"/>
            <a:ext cx="9144000" cy="1071562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Date Placeholder 13"/>
          <p:cNvSpPr txBox="1">
            <a:spLocks/>
          </p:cNvSpPr>
          <p:nvPr userDrawn="1"/>
        </p:nvSpPr>
        <p:spPr>
          <a:xfrm>
            <a:off x="0" y="6492875"/>
            <a:ext cx="4276725" cy="365125"/>
          </a:xfrm>
          <a:prstGeom prst="rect">
            <a:avLst/>
          </a:prstGeom>
        </p:spPr>
        <p:txBody>
          <a:bodyPr anchor="b"/>
          <a:lstStyle>
            <a:lvl1pPr algn="l" eaLnBrk="1" latinLnBrk="0" hangingPunct="1">
              <a:defRPr kumimoji="0" sz="10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200" dirty="0" smtClean="0">
              <a:solidFill>
                <a:srgbClr val="B58D0B"/>
              </a:solidFill>
              <a:latin typeface="Arial Rounded MT Bold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 smtClean="0">
              <a:solidFill>
                <a:schemeClr val="bg2">
                  <a:lumMod val="50000"/>
                </a:schemeClr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0" name="Slide Number Placeholder 22"/>
          <p:cNvSpPr txBox="1">
            <a:spLocks/>
          </p:cNvSpPr>
          <p:nvPr userDrawn="1"/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B6BDF520-AA79-422F-87F2-4ED78819377A}" type="slidenum">
              <a:rPr lang="en-GB" smtClean="0">
                <a:latin typeface="+mn-lt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GB">
              <a:latin typeface="+mn-lt"/>
            </a:endParaRPr>
          </a:p>
        </p:txBody>
      </p:sp>
      <p:pic>
        <p:nvPicPr>
          <p:cNvPr id="1034" name="Picture 6" descr="logo_drafts v7 feb25.jpg"/>
          <p:cNvPicPr>
            <a:picLocks noChangeAspect="1"/>
          </p:cNvPicPr>
          <p:nvPr userDrawn="1"/>
        </p:nvPicPr>
        <p:blipFill>
          <a:blip r:embed="rId14" cstate="print"/>
          <a:srcRect l="7031" t="13235" r="67188" b="67068"/>
          <a:stretch>
            <a:fillRect/>
          </a:stretch>
        </p:blipFill>
        <p:spPr bwMode="auto">
          <a:xfrm>
            <a:off x="6786563" y="5786438"/>
            <a:ext cx="2357437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7" descr="C:\Users\Catherine\Pictures\OER Africa\SAIDE logo.jpg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28600" y="5943600"/>
            <a:ext cx="1905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81" r:id="rId1"/>
    <p:sldLayoutId id="2147484282" r:id="rId2"/>
    <p:sldLayoutId id="2147484272" r:id="rId3"/>
    <p:sldLayoutId id="2147484273" r:id="rId4"/>
    <p:sldLayoutId id="2147484274" r:id="rId5"/>
    <p:sldLayoutId id="2147484275" r:id="rId6"/>
    <p:sldLayoutId id="2147484276" r:id="rId7"/>
    <p:sldLayoutId id="2147484277" r:id="rId8"/>
    <p:sldLayoutId id="2147484278" r:id="rId9"/>
    <p:sldLayoutId id="2147484279" r:id="rId10"/>
    <p:sldLayoutId id="2147484280" r:id="rId11"/>
    <p:sldLayoutId id="2147484283" r:id="rId12"/>
  </p:sldLayoutIdLst>
  <p:hf hdr="0" ft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3600" kern="1200">
          <a:solidFill>
            <a:srgbClr val="F5801F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 Rounded MT Bold" pitchFamily="34" charset="0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600">
          <a:solidFill>
            <a:srgbClr val="F5801F"/>
          </a:solidFill>
          <a:latin typeface="Arial Rounded MT Bold" pitchFamily="34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600">
          <a:solidFill>
            <a:srgbClr val="F5801F"/>
          </a:solidFill>
          <a:latin typeface="Arial Rounded MT Bold" pitchFamily="34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600">
          <a:solidFill>
            <a:srgbClr val="F5801F"/>
          </a:solidFill>
          <a:latin typeface="Arial Rounded MT Bold" pitchFamily="34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600">
          <a:solidFill>
            <a:srgbClr val="F5801F"/>
          </a:solidFill>
          <a:latin typeface="Arial Rounded MT Bold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573201"/>
          </a:solidFill>
          <a:latin typeface="Arial Rounded MT Bold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rgbClr val="573201"/>
          </a:solidFill>
          <a:latin typeface="Arial Rounded MT Bold" pitchFamily="34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573201"/>
          </a:solidFill>
          <a:latin typeface="Arial Rounded MT Bold" pitchFamily="34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rgbClr val="573201"/>
          </a:solidFill>
          <a:latin typeface="Arial Rounded MT Bold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400" kern="1200">
          <a:solidFill>
            <a:srgbClr val="573201"/>
          </a:solidFill>
          <a:latin typeface="Arial Rounded MT Bold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mailto:catherine.ngugi@gmail.com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openxmlformats.org/officeDocument/2006/relationships/hyperlink" Target="http://creativecommons.org/licenses/by/3.0/" TargetMode="External"/><Relationship Id="rId4" Type="http://schemas.openxmlformats.org/officeDocument/2006/relationships/hyperlink" Target="mailto:tonym@vodamail.co.za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4"/>
          <p:cNvGrpSpPr>
            <a:grpSpLocks/>
          </p:cNvGrpSpPr>
          <p:nvPr/>
        </p:nvGrpSpPr>
        <p:grpSpPr bwMode="auto">
          <a:xfrm>
            <a:off x="381000" y="381000"/>
            <a:ext cx="4000500" cy="4286250"/>
            <a:chOff x="642910" y="642918"/>
            <a:chExt cx="3633814" cy="3733824"/>
          </a:xfrm>
          <a:gradFill flip="none" rotWithShape="1">
            <a:gsLst>
              <a:gs pos="0">
                <a:srgbClr val="573301"/>
              </a:gs>
              <a:gs pos="50000">
                <a:schemeClr val="accent3">
                  <a:lumMod val="75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  <a:scene3d>
            <a:camera prst="perspectiveFront"/>
            <a:lightRig rig="sunset" dir="t"/>
          </a:scene3d>
        </p:grpSpPr>
        <p:sp>
          <p:nvSpPr>
            <p:cNvPr id="5" name="Oval 4"/>
            <p:cNvSpPr/>
            <p:nvPr/>
          </p:nvSpPr>
          <p:spPr>
            <a:xfrm>
              <a:off x="642910" y="642918"/>
              <a:ext cx="2143140" cy="2143140"/>
            </a:xfrm>
            <a:prstGeom prst="ellipse">
              <a:avLst/>
            </a:prstGeom>
            <a:grpFill/>
            <a:ln w="0" cmpd="dbl">
              <a:gradFill flip="none" rotWithShape="1">
                <a:gsLst>
                  <a:gs pos="0">
                    <a:srgbClr val="92D050"/>
                  </a:gs>
                  <a:gs pos="50000">
                    <a:schemeClr val="accent3">
                      <a:lumMod val="75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0" scaled="0"/>
                <a:tileRect/>
              </a:gradFill>
            </a:ln>
            <a:effectLst/>
            <a:sp3d contourW="12700" prstMaterial="flat">
              <a:bevelB w="165100" prst="coolSlant"/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solidFill>
                  <a:srgbClr val="B58D0B"/>
                </a:solidFill>
              </a:endParaRPr>
            </a:p>
          </p:txBody>
        </p:sp>
        <p:sp>
          <p:nvSpPr>
            <p:cNvPr id="6" name="Oval 5"/>
            <p:cNvSpPr/>
            <p:nvPr/>
          </p:nvSpPr>
          <p:spPr>
            <a:xfrm>
              <a:off x="2428860" y="3500438"/>
              <a:ext cx="838208" cy="876304"/>
            </a:xfrm>
            <a:prstGeom prst="ellipse">
              <a:avLst/>
            </a:prstGeom>
            <a:grpFill/>
            <a:ln w="0" cmpd="dbl">
              <a:gradFill flip="none" rotWithShape="1">
                <a:gsLst>
                  <a:gs pos="0">
                    <a:srgbClr val="92D050"/>
                  </a:gs>
                  <a:gs pos="50000">
                    <a:schemeClr val="accent3">
                      <a:lumMod val="75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0" scaled="0"/>
                <a:tileRect/>
              </a:gradFill>
            </a:ln>
            <a:sp3d contourW="12700" prstMaterial="flat">
              <a:bevelB w="165100" prst="coolSlant"/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solidFill>
                  <a:srgbClr val="B58D0B"/>
                </a:solidFill>
              </a:endParaRPr>
            </a:p>
          </p:txBody>
        </p:sp>
        <p:sp>
          <p:nvSpPr>
            <p:cNvPr id="7" name="Oval 6"/>
            <p:cNvSpPr/>
            <p:nvPr/>
          </p:nvSpPr>
          <p:spPr>
            <a:xfrm>
              <a:off x="2928926" y="2214554"/>
              <a:ext cx="838208" cy="876304"/>
            </a:xfrm>
            <a:prstGeom prst="ellipse">
              <a:avLst/>
            </a:prstGeom>
            <a:grpFill/>
            <a:ln w="0" cmpd="dbl">
              <a:gradFill flip="none" rotWithShape="1">
                <a:gsLst>
                  <a:gs pos="0">
                    <a:srgbClr val="92D050"/>
                  </a:gs>
                  <a:gs pos="50000">
                    <a:schemeClr val="accent3">
                      <a:lumMod val="75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0" scaled="0"/>
                <a:tileRect/>
              </a:gradFill>
            </a:ln>
            <a:sp3d contourW="12700" prstMaterial="flat">
              <a:bevelB w="165100" prst="coolSlant"/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solidFill>
                  <a:srgbClr val="B58D0B"/>
                </a:solidFill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2428860" y="2786058"/>
              <a:ext cx="571504" cy="528638"/>
            </a:xfrm>
            <a:prstGeom prst="ellipse">
              <a:avLst/>
            </a:prstGeom>
            <a:grpFill/>
            <a:ln w="0" cmpd="dbl">
              <a:gradFill flip="none" rotWithShape="1">
                <a:gsLst>
                  <a:gs pos="0">
                    <a:srgbClr val="92D050"/>
                  </a:gs>
                  <a:gs pos="50000">
                    <a:schemeClr val="accent3">
                      <a:lumMod val="75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0" scaled="0"/>
                <a:tileRect/>
              </a:gradFill>
            </a:ln>
            <a:sp3d contourW="12700" prstMaterial="flat">
              <a:bevelB w="165100" prst="coolSlant"/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solidFill>
                  <a:srgbClr val="B58D0B"/>
                </a:solidFill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929058" y="1928802"/>
              <a:ext cx="347666" cy="385762"/>
            </a:xfrm>
            <a:prstGeom prst="ellipse">
              <a:avLst/>
            </a:prstGeom>
            <a:grpFill/>
            <a:ln w="0" cmpd="dbl">
              <a:gradFill flip="none" rotWithShape="1">
                <a:gsLst>
                  <a:gs pos="0">
                    <a:srgbClr val="92D050"/>
                  </a:gs>
                  <a:gs pos="50000">
                    <a:schemeClr val="accent3">
                      <a:lumMod val="75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0" scaled="0"/>
                <a:tileRect/>
              </a:gra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  <a:sp3d contourW="12700" prstMaterial="flat">
              <a:bevelB w="165100" prst="coolSlant"/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srgbClr val="F58320"/>
                </a:solidFill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3143240" y="3214686"/>
              <a:ext cx="347666" cy="385762"/>
            </a:xfrm>
            <a:prstGeom prst="ellipse">
              <a:avLst/>
            </a:prstGeom>
            <a:grpFill/>
            <a:ln w="0" cmpd="dbl">
              <a:gradFill flip="none" rotWithShape="1">
                <a:gsLst>
                  <a:gs pos="0">
                    <a:srgbClr val="92D050"/>
                  </a:gs>
                  <a:gs pos="50000">
                    <a:schemeClr val="accent3">
                      <a:lumMod val="75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0" scaled="0"/>
                <a:tileRect/>
              </a:gradFill>
            </a:ln>
            <a:sp3d contourW="12700" prstMaterial="flat">
              <a:bevelB w="165100" prst="coolSlant"/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solidFill>
                  <a:srgbClr val="B58D0B"/>
                </a:solidFill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2786050" y="1071546"/>
              <a:ext cx="347666" cy="385762"/>
            </a:xfrm>
            <a:prstGeom prst="ellipse">
              <a:avLst/>
            </a:prstGeom>
            <a:grpFill/>
            <a:ln w="0" cmpd="dbl">
              <a:gradFill flip="none" rotWithShape="1">
                <a:gsLst>
                  <a:gs pos="0">
                    <a:srgbClr val="92D050"/>
                  </a:gs>
                  <a:gs pos="50000">
                    <a:schemeClr val="accent3">
                      <a:lumMod val="75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0" scaled="0"/>
                <a:tileRect/>
              </a:gradFill>
            </a:ln>
            <a:sp3d contourW="12700" prstMaterial="flat">
              <a:bevelB w="165100" prst="coolSlant"/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solidFill>
                  <a:srgbClr val="B58D0B"/>
                </a:solidFill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2071670" y="3214686"/>
              <a:ext cx="347666" cy="385762"/>
            </a:xfrm>
            <a:prstGeom prst="ellipse">
              <a:avLst/>
            </a:prstGeom>
            <a:grpFill/>
            <a:ln w="0" cmpd="dbl">
              <a:gradFill flip="none" rotWithShape="1">
                <a:gsLst>
                  <a:gs pos="0">
                    <a:srgbClr val="92D050"/>
                  </a:gs>
                  <a:gs pos="50000">
                    <a:schemeClr val="accent3">
                      <a:lumMod val="75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0" scaled="0"/>
                <a:tileRect/>
              </a:gradFill>
            </a:ln>
            <a:sp3d contourW="12700" prstMaterial="flat">
              <a:bevelB w="165100" prst="coolSlant"/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solidFill>
                  <a:srgbClr val="B58D0B"/>
                </a:solidFill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2928926" y="1643050"/>
              <a:ext cx="571504" cy="528638"/>
            </a:xfrm>
            <a:prstGeom prst="ellipse">
              <a:avLst/>
            </a:prstGeom>
            <a:grpFill/>
            <a:ln w="0" cmpd="dbl">
              <a:gradFill flip="none" rotWithShape="1">
                <a:gsLst>
                  <a:gs pos="0">
                    <a:srgbClr val="92D050"/>
                  </a:gs>
                  <a:gs pos="50000">
                    <a:schemeClr val="accent3">
                      <a:lumMod val="75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0" scaled="0"/>
                <a:tileRect/>
              </a:gradFill>
            </a:ln>
            <a:sp3d contourW="12700" prstMaterial="flat">
              <a:bevelB w="165100" prst="coolSlant"/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solidFill>
                  <a:srgbClr val="B58D0B"/>
                </a:solidFill>
              </a:endParaRPr>
            </a:p>
          </p:txBody>
        </p:sp>
      </p:grpSp>
      <p:sp>
        <p:nvSpPr>
          <p:cNvPr id="2" name="Title 1"/>
          <p:cNvSpPr txBox="1">
            <a:spLocks/>
          </p:cNvSpPr>
          <p:nvPr/>
        </p:nvSpPr>
        <p:spPr>
          <a:xfrm>
            <a:off x="61913" y="1295400"/>
            <a:ext cx="8929687" cy="1470025"/>
          </a:xfrm>
          <a:prstGeom prst="rect">
            <a:avLst/>
          </a:prstGeom>
        </p:spPr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5801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Rounded MT Bold" pitchFamily="34" charset="0"/>
                <a:ea typeface="+mj-ea"/>
                <a:cs typeface="+mj-cs"/>
              </a:rPr>
              <a:t>OER: </a:t>
            </a:r>
            <a:endParaRPr kumimoji="0" lang="en-GB" sz="3400" b="0" i="0" u="none" strike="noStrike" kern="1200" cap="none" spc="0" normalizeH="0" baseline="0" noProof="0" dirty="0" smtClean="0">
              <a:ln>
                <a:noFill/>
              </a:ln>
              <a:solidFill>
                <a:srgbClr val="F5801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 Rounded MT Bold" pitchFamily="34" charset="0"/>
              <a:ea typeface="+mj-ea"/>
              <a:cs typeface="+mj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5801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Rounded MT Bold" pitchFamily="34" charset="0"/>
                <a:ea typeface="+mj-ea"/>
                <a:cs typeface="+mj-cs"/>
              </a:rPr>
              <a:t>Summing up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1295400" y="3352800"/>
            <a:ext cx="7696200" cy="1357313"/>
          </a:xfrm>
          <a:prstGeom prst="rect">
            <a:avLst/>
          </a:prstGeom>
        </p:spPr>
        <p:txBody>
          <a:bodyPr/>
          <a:lstStyle/>
          <a:p>
            <a:pPr marL="342900" indent="-342900" algn="r">
              <a:spcBef>
                <a:spcPct val="20000"/>
              </a:spcBef>
              <a:defRPr/>
            </a:pPr>
            <a:endParaRPr kumimoji="0" lang="en-GB" sz="2400" b="1" i="0" u="none" strike="noStrike" kern="1200" cap="none" spc="0" normalizeH="0" baseline="0" noProof="0" dirty="0" smtClean="0">
              <a:ln>
                <a:noFill/>
              </a:ln>
              <a:solidFill>
                <a:srgbClr val="573201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  <a:p>
            <a:pPr marL="342900" marR="0" lvl="0" indent="-34290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lang="en-GB" sz="2400" dirty="0">
              <a:solidFill>
                <a:srgbClr val="573201"/>
              </a:solidFill>
              <a:latin typeface="Arial Rounded MT Bold" pitchFamily="34" charset="0"/>
            </a:endParaRPr>
          </a:p>
          <a:p>
            <a:pPr marL="342900" marR="0" lvl="0" indent="-34290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GB" sz="2400" b="0" i="0" u="none" strike="noStrike" kern="1200" cap="none" spc="0" normalizeH="0" baseline="0" noProof="0" dirty="0" smtClean="0">
              <a:ln>
                <a:noFill/>
              </a:ln>
              <a:solidFill>
                <a:srgbClr val="573201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  <a:p>
            <a:pPr marL="342900" marR="0" lvl="0" indent="-34290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lang="en-GB" sz="2400" dirty="0">
              <a:solidFill>
                <a:srgbClr val="573201"/>
              </a:solidFill>
              <a:latin typeface="Arial Rounded MT Bold" pitchFamily="34" charset="0"/>
            </a:endParaRPr>
          </a:p>
          <a:p>
            <a:pPr marL="342900" marR="0" lvl="0" indent="-34290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GB" sz="2400" b="0" i="0" u="none" strike="noStrike" kern="1200" cap="none" spc="0" normalizeH="0" baseline="0" noProof="0" dirty="0" smtClean="0">
              <a:ln>
                <a:noFill/>
              </a:ln>
              <a:solidFill>
                <a:srgbClr val="573201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  <a:p>
            <a:pPr marL="342900" marR="0" lvl="0" indent="-34290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lang="en-GB" sz="2400" dirty="0">
              <a:solidFill>
                <a:srgbClr val="573201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57200" y="369888"/>
            <a:ext cx="8229600" cy="1143000"/>
          </a:xfrm>
        </p:spPr>
        <p:txBody>
          <a:bodyPr/>
          <a:lstStyle/>
          <a:p>
            <a:r>
              <a:rPr lang="en-ZA" b="1" smtClean="0"/>
              <a:t>Why use OER?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57200" y="1624013"/>
            <a:ext cx="8229600" cy="4525962"/>
          </a:xfrm>
        </p:spPr>
        <p:txBody>
          <a:bodyPr/>
          <a:lstStyle/>
          <a:p>
            <a:r>
              <a:rPr lang="en-ZA" dirty="0" smtClean="0"/>
              <a:t>Clarity on use/re-use</a:t>
            </a:r>
          </a:p>
          <a:p>
            <a:r>
              <a:rPr lang="en-ZA" dirty="0" smtClean="0"/>
              <a:t>Address curriculum gaps</a:t>
            </a:r>
          </a:p>
          <a:p>
            <a:r>
              <a:rPr lang="en-ZA" dirty="0" smtClean="0"/>
              <a:t>Involve students in collaborative knowledge development</a:t>
            </a:r>
          </a:p>
          <a:p>
            <a:r>
              <a:rPr lang="en-ZA" dirty="0" smtClean="0"/>
              <a:t>Develop capacity </a:t>
            </a:r>
            <a:r>
              <a:rPr lang="en-ZA" dirty="0" err="1" smtClean="0"/>
              <a:t>iro</a:t>
            </a:r>
            <a:r>
              <a:rPr lang="en-ZA" dirty="0" smtClean="0"/>
              <a:t> curriculum and materials development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CFC18E-655F-4B54-9774-599234E7ADBD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986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457200" y="369888"/>
            <a:ext cx="8229600" cy="1143000"/>
          </a:xfrm>
        </p:spPr>
        <p:txBody>
          <a:bodyPr/>
          <a:lstStyle/>
          <a:p>
            <a:r>
              <a:rPr lang="en-ZA" b="1" smtClean="0"/>
              <a:t>Key policy implications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57200" y="1624013"/>
            <a:ext cx="8229600" cy="4525962"/>
          </a:xfrm>
        </p:spPr>
        <p:txBody>
          <a:bodyPr/>
          <a:lstStyle/>
          <a:p>
            <a:r>
              <a:rPr lang="en-ZA" dirty="0" smtClean="0"/>
              <a:t>Copyright/Intellectual property rights</a:t>
            </a:r>
          </a:p>
          <a:p>
            <a:r>
              <a:rPr lang="en-ZA" dirty="0" smtClean="0"/>
              <a:t>Quality assurance</a:t>
            </a:r>
          </a:p>
          <a:p>
            <a:r>
              <a:rPr lang="en-ZA" dirty="0" smtClean="0"/>
              <a:t>ICT/ Including openness of media</a:t>
            </a:r>
          </a:p>
          <a:p>
            <a:r>
              <a:rPr lang="en-ZA" dirty="0" smtClean="0"/>
              <a:t>HR capacity-building and recognition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CFC18E-655F-4B54-9774-599234E7ADBD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800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457200" y="369888"/>
            <a:ext cx="8229600" cy="1143000"/>
          </a:xfrm>
        </p:spPr>
        <p:txBody>
          <a:bodyPr/>
          <a:lstStyle/>
          <a:p>
            <a:r>
              <a:rPr lang="en-ZA" sz="2800" b="1" smtClean="0"/>
              <a:t>Expected outcomes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57200" y="1624013"/>
            <a:ext cx="8229600" cy="4525962"/>
          </a:xfrm>
        </p:spPr>
        <p:txBody>
          <a:bodyPr/>
          <a:lstStyle/>
          <a:p>
            <a:r>
              <a:rPr lang="en-GB" sz="2800" smtClean="0"/>
              <a:t>To enable members of management and staff of tertiary education institutions to demonstrate an adequate understanding of the potentials of OER in promoting educational access and quality;</a:t>
            </a:r>
          </a:p>
          <a:p>
            <a:r>
              <a:rPr lang="en-GB" sz="2800" smtClean="0"/>
              <a:t>To identify the specific ways in which OER can be used to enhance access to education and improved curricula offered through ODeL.</a:t>
            </a:r>
            <a:endParaRPr lang="en-ZA" sz="280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CFC18E-655F-4B54-9774-599234E7ADBD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4547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457200" y="369888"/>
            <a:ext cx="8229600" cy="1143000"/>
          </a:xfrm>
        </p:spPr>
        <p:txBody>
          <a:bodyPr/>
          <a:lstStyle/>
          <a:p>
            <a:r>
              <a:rPr lang="en-ZA" b="1" smtClean="0"/>
              <a:t>Expected outcomes continued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24013"/>
            <a:ext cx="8229600" cy="4525962"/>
          </a:xfrm>
        </p:spPr>
        <p:txBody>
          <a:bodyPr/>
          <a:lstStyle/>
          <a:p>
            <a:r>
              <a:rPr lang="en-GB" smtClean="0"/>
              <a:t>To enable the target group to demonstrate greater awareness of the contexts, rationale and processes of developing sustainable national and institutional OER policies;</a:t>
            </a:r>
          </a:p>
          <a:p>
            <a:r>
              <a:rPr lang="en-GB" smtClean="0"/>
              <a:t>To encourage and guide participants to develop draft plans for OER institutional policy development.</a:t>
            </a:r>
            <a:endParaRPr lang="en-ZA" smtClean="0"/>
          </a:p>
          <a:p>
            <a:endParaRPr lang="en-ZA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CFC18E-655F-4B54-9774-599234E7ADBD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2352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57200" y="369888"/>
            <a:ext cx="8229600" cy="1143000"/>
          </a:xfrm>
        </p:spPr>
        <p:txBody>
          <a:bodyPr/>
          <a:lstStyle/>
          <a:p>
            <a:r>
              <a:rPr lang="en-ZA" sz="2800" b="1" smtClean="0"/>
              <a:t>Overview of workshop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433388" y="1512888"/>
            <a:ext cx="8229600" cy="4525962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en-ZA" sz="2800" dirty="0" smtClean="0">
                <a:solidFill>
                  <a:srgbClr val="FF0000"/>
                </a:solidFill>
              </a:rPr>
              <a:t>Day 1: Exploring OER</a:t>
            </a:r>
          </a:p>
          <a:p>
            <a:pPr marL="0" indent="0">
              <a:buFont typeface="Arial" charset="0"/>
              <a:buNone/>
            </a:pPr>
            <a:r>
              <a:rPr lang="en-ZA" sz="2800" dirty="0" smtClean="0">
                <a:solidFill>
                  <a:srgbClr val="FF0000"/>
                </a:solidFill>
              </a:rPr>
              <a:t>Any outstanding questions?</a:t>
            </a:r>
          </a:p>
          <a:p>
            <a:pPr marL="0" indent="0">
              <a:buFont typeface="Arial" charset="0"/>
              <a:buNone/>
            </a:pPr>
            <a:r>
              <a:rPr lang="en-ZA" sz="2800" dirty="0" smtClean="0">
                <a:solidFill>
                  <a:srgbClr val="FF0000"/>
                </a:solidFill>
              </a:rPr>
              <a:t>Remember to look at The Basic Guide to OER in the general OER </a:t>
            </a:r>
            <a:r>
              <a:rPr lang="en-ZA" sz="2800" smtClean="0">
                <a:solidFill>
                  <a:srgbClr val="FF0000"/>
                </a:solidFill>
              </a:rPr>
              <a:t>resources folder</a:t>
            </a:r>
            <a:endParaRPr lang="en-ZA" sz="2800" dirty="0" smtClean="0">
              <a:solidFill>
                <a:srgbClr val="FF0000"/>
              </a:solidFill>
            </a:endParaRPr>
          </a:p>
          <a:p>
            <a:pPr marL="0" indent="0">
              <a:buFont typeface="Arial" charset="0"/>
              <a:buNone/>
            </a:pPr>
            <a:r>
              <a:rPr lang="en-ZA" sz="2800" dirty="0" smtClean="0"/>
              <a:t>Day 2: Exploring OER-friendly policy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CFC18E-655F-4B54-9774-599234E7ADBD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5843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ctrTitle"/>
          </p:nvPr>
        </p:nvSpPr>
        <p:spPr>
          <a:xfrm>
            <a:off x="647700" y="2989263"/>
            <a:ext cx="7772400" cy="936625"/>
          </a:xfrm>
        </p:spPr>
        <p:txBody>
          <a:bodyPr/>
          <a:lstStyle/>
          <a:p>
            <a:pPr eaLnBrk="1" hangingPunct="1"/>
            <a:r>
              <a:rPr lang="en-GB" sz="3800" smtClean="0"/>
              <a:t>Thank you</a:t>
            </a:r>
          </a:p>
        </p:txBody>
      </p:sp>
      <p:sp>
        <p:nvSpPr>
          <p:cNvPr id="60419" name="Subtitle 2"/>
          <p:cNvSpPr>
            <a:spLocks noGrp="1"/>
          </p:cNvSpPr>
          <p:nvPr>
            <p:ph type="subTitle" idx="1"/>
          </p:nvPr>
        </p:nvSpPr>
        <p:spPr>
          <a:xfrm>
            <a:off x="1576388" y="3733800"/>
            <a:ext cx="5915025" cy="1447800"/>
          </a:xfrm>
        </p:spPr>
        <p:txBody>
          <a:bodyPr/>
          <a:lstStyle/>
          <a:p>
            <a:pPr eaLnBrk="1" hangingPunct="1">
              <a:defRPr/>
            </a:pPr>
            <a:r>
              <a:rPr lang="en-GB" sz="1400" dirty="0" smtClean="0">
                <a:solidFill>
                  <a:srgbClr val="3333FF"/>
                </a:solidFill>
                <a:hlinkClick r:id="rId3"/>
              </a:rPr>
              <a:t> </a:t>
            </a:r>
          </a:p>
          <a:p>
            <a:pPr eaLnBrk="1" hangingPunct="1">
              <a:defRPr/>
            </a:pPr>
            <a:r>
              <a:rPr lang="en-GB" sz="1800" dirty="0" smtClean="0"/>
              <a:t>   </a:t>
            </a:r>
            <a:r>
              <a:rPr lang="en-GB" sz="1800" dirty="0" smtClean="0">
                <a:solidFill>
                  <a:schemeClr val="tx1"/>
                </a:solidFill>
              </a:rPr>
              <a:t>Tony Mays	</a:t>
            </a:r>
          </a:p>
          <a:p>
            <a:pPr eaLnBrk="1" hangingPunct="1">
              <a:defRPr/>
            </a:pPr>
            <a:r>
              <a:rPr lang="en-GB" sz="1400" dirty="0" smtClean="0">
                <a:solidFill>
                  <a:srgbClr val="3333FF"/>
                </a:solidFill>
                <a:hlinkClick r:id="rId4"/>
              </a:rPr>
              <a:t>Contact: tonym@saide.org.za</a:t>
            </a:r>
            <a:endParaRPr lang="en-GB" sz="1400" dirty="0" smtClean="0">
              <a:solidFill>
                <a:srgbClr val="3333FF"/>
              </a:solidFill>
            </a:endParaRPr>
          </a:p>
          <a:p>
            <a:pPr eaLnBrk="1" hangingPunct="1">
              <a:defRPr/>
            </a:pPr>
            <a:endParaRPr lang="en-GB" sz="1400" dirty="0" smtClean="0">
              <a:solidFill>
                <a:srgbClr val="3333FF"/>
              </a:solidFill>
            </a:endParaRPr>
          </a:p>
        </p:txBody>
      </p:sp>
      <p:pic>
        <p:nvPicPr>
          <p:cNvPr id="43012" name="Picture 2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143000"/>
            <a:ext cx="18288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3" name="TextBox 6"/>
          <p:cNvSpPr txBox="1">
            <a:spLocks noChangeArrowheads="1"/>
          </p:cNvSpPr>
          <p:nvPr/>
        </p:nvSpPr>
        <p:spPr bwMode="auto">
          <a:xfrm>
            <a:off x="457200" y="2133600"/>
            <a:ext cx="8153400" cy="169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n-US" sz="2000" dirty="0">
                <a:solidFill>
                  <a:srgbClr val="1B346B"/>
                </a:solidFill>
                <a:latin typeface="Calibri" pitchFamily="34" charset="0"/>
              </a:rPr>
              <a:t>This work is licensed under a </a:t>
            </a:r>
            <a:r>
              <a:rPr lang="en-US" sz="2000">
                <a:solidFill>
                  <a:srgbClr val="1B346B"/>
                </a:solidFill>
                <a:latin typeface="Calibri" pitchFamily="34" charset="0"/>
              </a:rPr>
              <a:t/>
            </a:r>
            <a:br>
              <a:rPr lang="en-US" sz="2000">
                <a:solidFill>
                  <a:srgbClr val="1B346B"/>
                </a:solidFill>
                <a:latin typeface="Calibri" pitchFamily="34" charset="0"/>
              </a:rPr>
            </a:br>
            <a:r>
              <a:rPr lang="en-US" sz="2000">
                <a:solidFill>
                  <a:srgbClr val="1B346B"/>
                </a:solidFill>
                <a:hlinkClick r:id="rId5"/>
              </a:rPr>
              <a:t>Creative Commons Attribution 4.0 License</a:t>
            </a:r>
            <a:endParaRPr lang="en-US" sz="2000">
              <a:solidFill>
                <a:srgbClr val="1B346B"/>
              </a:solidFill>
            </a:endParaRPr>
          </a:p>
          <a:p>
            <a:pPr algn="ctr" eaLnBrk="1" hangingPunct="1"/>
            <a:endParaRPr lang="en-US" sz="2000" dirty="0">
              <a:solidFill>
                <a:srgbClr val="1B346B"/>
              </a:solidFill>
              <a:latin typeface="Calibri" pitchFamily="34" charset="0"/>
            </a:endParaRPr>
          </a:p>
          <a:p>
            <a:pPr algn="ctr" eaLnBrk="1" hangingPunct="1"/>
            <a:endParaRPr lang="en-US" sz="2000" dirty="0">
              <a:solidFill>
                <a:srgbClr val="1B346B"/>
              </a:solidFill>
              <a:latin typeface="Calibri" pitchFamily="34" charset="0"/>
            </a:endParaRPr>
          </a:p>
          <a:p>
            <a:pPr algn="ctr" eaLnBrk="1" hangingPunct="1"/>
            <a:endParaRPr lang="en-US" sz="2000" dirty="0">
              <a:solidFill>
                <a:srgbClr val="1B346B"/>
              </a:solidFill>
              <a:latin typeface="Calibri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950EFE4-E3CE-40D4-8161-183A92BDDD6C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895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4518</TotalTime>
  <Words>189</Words>
  <Application>Microsoft Office PowerPoint</Application>
  <PresentationFormat>On-screen Show (4:3)</PresentationFormat>
  <Paragraphs>41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Arial Rounded MT Bold</vt:lpstr>
      <vt:lpstr>Calibri</vt:lpstr>
      <vt:lpstr>Wingdings</vt:lpstr>
      <vt:lpstr>Office Theme</vt:lpstr>
      <vt:lpstr>PowerPoint Presentation</vt:lpstr>
      <vt:lpstr>Why use OER?</vt:lpstr>
      <vt:lpstr>Key policy implications</vt:lpstr>
      <vt:lpstr>Expected outcomes</vt:lpstr>
      <vt:lpstr>Expected outcomes continued</vt:lpstr>
      <vt:lpstr>Overview of workshop</vt:lpstr>
      <vt:lpstr>Thank you</vt:lpstr>
    </vt:vector>
  </TitlesOfParts>
  <Company>Inkvault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Rosemary</dc:creator>
  <cp:lastModifiedBy>Tony.Mays</cp:lastModifiedBy>
  <cp:revision>173</cp:revision>
  <dcterms:created xsi:type="dcterms:W3CDTF">2010-01-15T08:29:05Z</dcterms:created>
  <dcterms:modified xsi:type="dcterms:W3CDTF">2014-11-13T10:04:23Z</dcterms:modified>
</cp:coreProperties>
</file>